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63" r:id="rId1"/>
  </p:sldMasterIdLst>
  <p:notesMasterIdLst>
    <p:notesMasterId r:id="rId34"/>
  </p:notesMasterIdLst>
  <p:sldIdLst>
    <p:sldId id="256" r:id="rId2"/>
    <p:sldId id="273" r:id="rId3"/>
    <p:sldId id="257" r:id="rId4"/>
    <p:sldId id="258" r:id="rId5"/>
    <p:sldId id="272" r:id="rId6"/>
    <p:sldId id="259" r:id="rId7"/>
    <p:sldId id="268" r:id="rId8"/>
    <p:sldId id="291" r:id="rId9"/>
    <p:sldId id="260" r:id="rId10"/>
    <p:sldId id="271" r:id="rId11"/>
    <p:sldId id="286" r:id="rId12"/>
    <p:sldId id="284" r:id="rId13"/>
    <p:sldId id="261" r:id="rId14"/>
    <p:sldId id="289" r:id="rId15"/>
    <p:sldId id="275" r:id="rId16"/>
    <p:sldId id="276" r:id="rId17"/>
    <p:sldId id="277" r:id="rId18"/>
    <p:sldId id="262" r:id="rId19"/>
    <p:sldId id="280" r:id="rId20"/>
    <p:sldId id="263" r:id="rId21"/>
    <p:sldId id="281" r:id="rId22"/>
    <p:sldId id="264" r:id="rId23"/>
    <p:sldId id="267" r:id="rId24"/>
    <p:sldId id="290" r:id="rId25"/>
    <p:sldId id="288" r:id="rId26"/>
    <p:sldId id="283" r:id="rId27"/>
    <p:sldId id="282" r:id="rId28"/>
    <p:sldId id="287" r:id="rId29"/>
    <p:sldId id="265" r:id="rId30"/>
    <p:sldId id="270" r:id="rId31"/>
    <p:sldId id="266" r:id="rId32"/>
    <p:sldId id="278"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411"/>
    <p:restoredTop sz="94649"/>
  </p:normalViewPr>
  <p:slideViewPr>
    <p:cSldViewPr snapToGrid="0" snapToObjects="1">
      <p:cViewPr varScale="1">
        <p:scale>
          <a:sx n="90" d="100"/>
          <a:sy n="90" d="100"/>
        </p:scale>
        <p:origin x="240" y="4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F047F5-112D-4DEE-B5FF-095DE534479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86CC688B-AAB8-497B-8C31-A9E05A724FC3}">
      <dgm:prSet/>
      <dgm:spPr/>
      <dgm:t>
        <a:bodyPr/>
        <a:lstStyle/>
        <a:p>
          <a:r>
            <a:rPr lang="en-US"/>
            <a:t>Also known as a myocardial infarction </a:t>
          </a:r>
        </a:p>
      </dgm:t>
    </dgm:pt>
    <dgm:pt modelId="{1E44776E-E038-46DF-83BE-B913D6D6607F}" type="parTrans" cxnId="{13A3A027-51AC-46F7-BAD3-88A0B75F036A}">
      <dgm:prSet/>
      <dgm:spPr/>
      <dgm:t>
        <a:bodyPr/>
        <a:lstStyle/>
        <a:p>
          <a:endParaRPr lang="en-US"/>
        </a:p>
      </dgm:t>
    </dgm:pt>
    <dgm:pt modelId="{BA8FBA55-29AE-4906-928E-EBC0E09E3B2B}" type="sibTrans" cxnId="{13A3A027-51AC-46F7-BAD3-88A0B75F036A}">
      <dgm:prSet/>
      <dgm:spPr/>
      <dgm:t>
        <a:bodyPr/>
        <a:lstStyle/>
        <a:p>
          <a:endParaRPr lang="en-US"/>
        </a:p>
      </dgm:t>
    </dgm:pt>
    <dgm:pt modelId="{7A977D6F-4EB3-4C6B-91AF-2C63F4A30579}">
      <dgm:prSet/>
      <dgm:spPr/>
      <dgm:t>
        <a:bodyPr/>
        <a:lstStyle/>
        <a:p>
          <a:r>
            <a:rPr lang="en-US" dirty="0"/>
            <a:t>Happens when the blood flow through one or more of the coronary arteries is blocked causing the heart to not get enough oxygen. </a:t>
          </a:r>
        </a:p>
      </dgm:t>
    </dgm:pt>
    <dgm:pt modelId="{1DCDD891-6C16-4C9B-8DF1-148F3D50A4A5}" type="parTrans" cxnId="{9703B80A-705A-44D5-A559-936357979368}">
      <dgm:prSet/>
      <dgm:spPr/>
      <dgm:t>
        <a:bodyPr/>
        <a:lstStyle/>
        <a:p>
          <a:endParaRPr lang="en-US"/>
        </a:p>
      </dgm:t>
    </dgm:pt>
    <dgm:pt modelId="{26C9AB8D-AD39-4E9B-AD5C-0E29B2A4A73F}" type="sibTrans" cxnId="{9703B80A-705A-44D5-A559-936357979368}">
      <dgm:prSet/>
      <dgm:spPr/>
      <dgm:t>
        <a:bodyPr/>
        <a:lstStyle/>
        <a:p>
          <a:endParaRPr lang="en-US"/>
        </a:p>
      </dgm:t>
    </dgm:pt>
    <dgm:pt modelId="{81EE2748-A88C-47E5-9998-DFA38BFB362E}">
      <dgm:prSet/>
      <dgm:spPr/>
      <dgm:t>
        <a:bodyPr/>
        <a:lstStyle/>
        <a:p>
          <a:r>
            <a:rPr lang="en-US"/>
            <a:t>The site of damage depends by which coronary arteries are blocked.</a:t>
          </a:r>
        </a:p>
      </dgm:t>
    </dgm:pt>
    <dgm:pt modelId="{3EC759D8-4498-47A0-A109-06D3ECA62A6A}" type="parTrans" cxnId="{53DBAFB9-927D-4D00-A0CD-A909777BEED3}">
      <dgm:prSet/>
      <dgm:spPr/>
      <dgm:t>
        <a:bodyPr/>
        <a:lstStyle/>
        <a:p>
          <a:endParaRPr lang="en-US"/>
        </a:p>
      </dgm:t>
    </dgm:pt>
    <dgm:pt modelId="{22B13383-91CD-464B-806C-C053C1288D63}" type="sibTrans" cxnId="{53DBAFB9-927D-4D00-A0CD-A909777BEED3}">
      <dgm:prSet/>
      <dgm:spPr/>
      <dgm:t>
        <a:bodyPr/>
        <a:lstStyle/>
        <a:p>
          <a:endParaRPr lang="en-US"/>
        </a:p>
      </dgm:t>
    </dgm:pt>
    <dgm:pt modelId="{C54E9F55-DB60-44AF-A366-81A9C7ACD0A9}">
      <dgm:prSet/>
      <dgm:spPr/>
      <dgm:t>
        <a:bodyPr/>
        <a:lstStyle/>
        <a:p>
          <a:r>
            <a:rPr lang="en-US"/>
            <a:t>The faster you can seek medical attention to unblock the artery, the less damage will be done. </a:t>
          </a:r>
        </a:p>
      </dgm:t>
    </dgm:pt>
    <dgm:pt modelId="{DC3AB787-E33F-4F06-96D0-4A92FA885CC4}" type="parTrans" cxnId="{61D64285-1AD9-4751-AC13-2507481F0B9C}">
      <dgm:prSet/>
      <dgm:spPr/>
      <dgm:t>
        <a:bodyPr/>
        <a:lstStyle/>
        <a:p>
          <a:endParaRPr lang="en-US"/>
        </a:p>
      </dgm:t>
    </dgm:pt>
    <dgm:pt modelId="{3888FFA6-D828-4784-86AB-FD6258FF4FFB}" type="sibTrans" cxnId="{61D64285-1AD9-4751-AC13-2507481F0B9C}">
      <dgm:prSet/>
      <dgm:spPr/>
      <dgm:t>
        <a:bodyPr/>
        <a:lstStyle/>
        <a:p>
          <a:endParaRPr lang="en-US"/>
        </a:p>
      </dgm:t>
    </dgm:pt>
    <dgm:pt modelId="{12911691-4CBF-A048-8FD4-35D05238CD60}" type="pres">
      <dgm:prSet presAssocID="{8BF047F5-112D-4DEE-B5FF-095DE5344794}" presName="vert0" presStyleCnt="0">
        <dgm:presLayoutVars>
          <dgm:dir/>
          <dgm:animOne val="branch"/>
          <dgm:animLvl val="lvl"/>
        </dgm:presLayoutVars>
      </dgm:prSet>
      <dgm:spPr/>
    </dgm:pt>
    <dgm:pt modelId="{4B56EC53-0118-E544-9340-6CB1FAE7E20F}" type="pres">
      <dgm:prSet presAssocID="{86CC688B-AAB8-497B-8C31-A9E05A724FC3}" presName="thickLine" presStyleLbl="alignNode1" presStyleIdx="0" presStyleCnt="4"/>
      <dgm:spPr/>
    </dgm:pt>
    <dgm:pt modelId="{9CB6330C-8EFB-F34B-AC26-BD61F3412159}" type="pres">
      <dgm:prSet presAssocID="{86CC688B-AAB8-497B-8C31-A9E05A724FC3}" presName="horz1" presStyleCnt="0"/>
      <dgm:spPr/>
    </dgm:pt>
    <dgm:pt modelId="{6306100E-4CED-ED4D-B32D-65AF0560E229}" type="pres">
      <dgm:prSet presAssocID="{86CC688B-AAB8-497B-8C31-A9E05A724FC3}" presName="tx1" presStyleLbl="revTx" presStyleIdx="0" presStyleCnt="4"/>
      <dgm:spPr/>
    </dgm:pt>
    <dgm:pt modelId="{70190826-2355-5347-A6B5-436CAF297765}" type="pres">
      <dgm:prSet presAssocID="{86CC688B-AAB8-497B-8C31-A9E05A724FC3}" presName="vert1" presStyleCnt="0"/>
      <dgm:spPr/>
    </dgm:pt>
    <dgm:pt modelId="{EFD58217-2801-9342-8228-7979A0D01681}" type="pres">
      <dgm:prSet presAssocID="{7A977D6F-4EB3-4C6B-91AF-2C63F4A30579}" presName="thickLine" presStyleLbl="alignNode1" presStyleIdx="1" presStyleCnt="4"/>
      <dgm:spPr/>
    </dgm:pt>
    <dgm:pt modelId="{085843C1-5211-AE46-8B7D-A8973F8C405C}" type="pres">
      <dgm:prSet presAssocID="{7A977D6F-4EB3-4C6B-91AF-2C63F4A30579}" presName="horz1" presStyleCnt="0"/>
      <dgm:spPr/>
    </dgm:pt>
    <dgm:pt modelId="{4A813EC0-F310-B14F-BC9B-CCB9CA89C2B1}" type="pres">
      <dgm:prSet presAssocID="{7A977D6F-4EB3-4C6B-91AF-2C63F4A30579}" presName="tx1" presStyleLbl="revTx" presStyleIdx="1" presStyleCnt="4"/>
      <dgm:spPr/>
    </dgm:pt>
    <dgm:pt modelId="{8A27D1ED-FC72-4542-8795-18EBFF75B4F0}" type="pres">
      <dgm:prSet presAssocID="{7A977D6F-4EB3-4C6B-91AF-2C63F4A30579}" presName="vert1" presStyleCnt="0"/>
      <dgm:spPr/>
    </dgm:pt>
    <dgm:pt modelId="{C5761621-50DB-EE46-A706-4663F7B6A1A9}" type="pres">
      <dgm:prSet presAssocID="{81EE2748-A88C-47E5-9998-DFA38BFB362E}" presName="thickLine" presStyleLbl="alignNode1" presStyleIdx="2" presStyleCnt="4"/>
      <dgm:spPr/>
    </dgm:pt>
    <dgm:pt modelId="{08DF35F9-FD6A-814D-97E1-D222A620EC8D}" type="pres">
      <dgm:prSet presAssocID="{81EE2748-A88C-47E5-9998-DFA38BFB362E}" presName="horz1" presStyleCnt="0"/>
      <dgm:spPr/>
    </dgm:pt>
    <dgm:pt modelId="{C94F0AE1-D157-1C41-96E4-43A99192533A}" type="pres">
      <dgm:prSet presAssocID="{81EE2748-A88C-47E5-9998-DFA38BFB362E}" presName="tx1" presStyleLbl="revTx" presStyleIdx="2" presStyleCnt="4"/>
      <dgm:spPr/>
    </dgm:pt>
    <dgm:pt modelId="{230ECA2F-C05C-034B-A072-6B1035E62AE9}" type="pres">
      <dgm:prSet presAssocID="{81EE2748-A88C-47E5-9998-DFA38BFB362E}" presName="vert1" presStyleCnt="0"/>
      <dgm:spPr/>
    </dgm:pt>
    <dgm:pt modelId="{AA5A5065-9074-5443-BC85-52A34EFD3230}" type="pres">
      <dgm:prSet presAssocID="{C54E9F55-DB60-44AF-A366-81A9C7ACD0A9}" presName="thickLine" presStyleLbl="alignNode1" presStyleIdx="3" presStyleCnt="4"/>
      <dgm:spPr/>
    </dgm:pt>
    <dgm:pt modelId="{E5AE395A-A546-CC47-8FD7-C975E0195187}" type="pres">
      <dgm:prSet presAssocID="{C54E9F55-DB60-44AF-A366-81A9C7ACD0A9}" presName="horz1" presStyleCnt="0"/>
      <dgm:spPr/>
    </dgm:pt>
    <dgm:pt modelId="{39E2C7EA-3B13-3244-B457-565EE6BB8B08}" type="pres">
      <dgm:prSet presAssocID="{C54E9F55-DB60-44AF-A366-81A9C7ACD0A9}" presName="tx1" presStyleLbl="revTx" presStyleIdx="3" presStyleCnt="4"/>
      <dgm:spPr/>
    </dgm:pt>
    <dgm:pt modelId="{6FF82FDD-540D-BC4D-BEF2-E5DA3E271601}" type="pres">
      <dgm:prSet presAssocID="{C54E9F55-DB60-44AF-A366-81A9C7ACD0A9}" presName="vert1" presStyleCnt="0"/>
      <dgm:spPr/>
    </dgm:pt>
  </dgm:ptLst>
  <dgm:cxnLst>
    <dgm:cxn modelId="{3AE59001-921A-5542-B3AF-E855AD253F3C}" type="presOf" srcId="{81EE2748-A88C-47E5-9998-DFA38BFB362E}" destId="{C94F0AE1-D157-1C41-96E4-43A99192533A}" srcOrd="0" destOrd="0" presId="urn:microsoft.com/office/officeart/2008/layout/LinedList"/>
    <dgm:cxn modelId="{9703B80A-705A-44D5-A559-936357979368}" srcId="{8BF047F5-112D-4DEE-B5FF-095DE5344794}" destId="{7A977D6F-4EB3-4C6B-91AF-2C63F4A30579}" srcOrd="1" destOrd="0" parTransId="{1DCDD891-6C16-4C9B-8DF1-148F3D50A4A5}" sibTransId="{26C9AB8D-AD39-4E9B-AD5C-0E29B2A4A73F}"/>
    <dgm:cxn modelId="{0095981B-A90E-114E-8F3B-0BDA0290FA64}" type="presOf" srcId="{C54E9F55-DB60-44AF-A366-81A9C7ACD0A9}" destId="{39E2C7EA-3B13-3244-B457-565EE6BB8B08}" srcOrd="0" destOrd="0" presId="urn:microsoft.com/office/officeart/2008/layout/LinedList"/>
    <dgm:cxn modelId="{13A3A027-51AC-46F7-BAD3-88A0B75F036A}" srcId="{8BF047F5-112D-4DEE-B5FF-095DE5344794}" destId="{86CC688B-AAB8-497B-8C31-A9E05A724FC3}" srcOrd="0" destOrd="0" parTransId="{1E44776E-E038-46DF-83BE-B913D6D6607F}" sibTransId="{BA8FBA55-29AE-4906-928E-EBC0E09E3B2B}"/>
    <dgm:cxn modelId="{61D64285-1AD9-4751-AC13-2507481F0B9C}" srcId="{8BF047F5-112D-4DEE-B5FF-095DE5344794}" destId="{C54E9F55-DB60-44AF-A366-81A9C7ACD0A9}" srcOrd="3" destOrd="0" parTransId="{DC3AB787-E33F-4F06-96D0-4A92FA885CC4}" sibTransId="{3888FFA6-D828-4784-86AB-FD6258FF4FFB}"/>
    <dgm:cxn modelId="{D3F59791-7ACB-004C-B6E5-52733B65073C}" type="presOf" srcId="{8BF047F5-112D-4DEE-B5FF-095DE5344794}" destId="{12911691-4CBF-A048-8FD4-35D05238CD60}" srcOrd="0" destOrd="0" presId="urn:microsoft.com/office/officeart/2008/layout/LinedList"/>
    <dgm:cxn modelId="{DB078497-5AD4-294C-992C-A206B016A22D}" type="presOf" srcId="{86CC688B-AAB8-497B-8C31-A9E05A724FC3}" destId="{6306100E-4CED-ED4D-B32D-65AF0560E229}" srcOrd="0" destOrd="0" presId="urn:microsoft.com/office/officeart/2008/layout/LinedList"/>
    <dgm:cxn modelId="{53DBAFB9-927D-4D00-A0CD-A909777BEED3}" srcId="{8BF047F5-112D-4DEE-B5FF-095DE5344794}" destId="{81EE2748-A88C-47E5-9998-DFA38BFB362E}" srcOrd="2" destOrd="0" parTransId="{3EC759D8-4498-47A0-A109-06D3ECA62A6A}" sibTransId="{22B13383-91CD-464B-806C-C053C1288D63}"/>
    <dgm:cxn modelId="{29EF20C3-1786-EA4E-9805-FF9588EEFA1E}" type="presOf" srcId="{7A977D6F-4EB3-4C6B-91AF-2C63F4A30579}" destId="{4A813EC0-F310-B14F-BC9B-CCB9CA89C2B1}" srcOrd="0" destOrd="0" presId="urn:microsoft.com/office/officeart/2008/layout/LinedList"/>
    <dgm:cxn modelId="{1420B682-EAB3-6344-A815-B5B336701078}" type="presParOf" srcId="{12911691-4CBF-A048-8FD4-35D05238CD60}" destId="{4B56EC53-0118-E544-9340-6CB1FAE7E20F}" srcOrd="0" destOrd="0" presId="urn:microsoft.com/office/officeart/2008/layout/LinedList"/>
    <dgm:cxn modelId="{248F391F-30A6-8C4E-9E78-12F61CEB37F9}" type="presParOf" srcId="{12911691-4CBF-A048-8FD4-35D05238CD60}" destId="{9CB6330C-8EFB-F34B-AC26-BD61F3412159}" srcOrd="1" destOrd="0" presId="urn:microsoft.com/office/officeart/2008/layout/LinedList"/>
    <dgm:cxn modelId="{D2008DFA-0A1C-B641-B00F-622933084777}" type="presParOf" srcId="{9CB6330C-8EFB-F34B-AC26-BD61F3412159}" destId="{6306100E-4CED-ED4D-B32D-65AF0560E229}" srcOrd="0" destOrd="0" presId="urn:microsoft.com/office/officeart/2008/layout/LinedList"/>
    <dgm:cxn modelId="{59D95D5F-E8CD-F746-A5E5-220287C00FBD}" type="presParOf" srcId="{9CB6330C-8EFB-F34B-AC26-BD61F3412159}" destId="{70190826-2355-5347-A6B5-436CAF297765}" srcOrd="1" destOrd="0" presId="urn:microsoft.com/office/officeart/2008/layout/LinedList"/>
    <dgm:cxn modelId="{6C63F824-6644-A34C-A0F2-5F4E674E8A2D}" type="presParOf" srcId="{12911691-4CBF-A048-8FD4-35D05238CD60}" destId="{EFD58217-2801-9342-8228-7979A0D01681}" srcOrd="2" destOrd="0" presId="urn:microsoft.com/office/officeart/2008/layout/LinedList"/>
    <dgm:cxn modelId="{2EE136A2-BD7A-5A42-BB4F-E8079F5D3AF5}" type="presParOf" srcId="{12911691-4CBF-A048-8FD4-35D05238CD60}" destId="{085843C1-5211-AE46-8B7D-A8973F8C405C}" srcOrd="3" destOrd="0" presId="urn:microsoft.com/office/officeart/2008/layout/LinedList"/>
    <dgm:cxn modelId="{F277BEAE-F266-234C-B48C-C6414EE9E9C9}" type="presParOf" srcId="{085843C1-5211-AE46-8B7D-A8973F8C405C}" destId="{4A813EC0-F310-B14F-BC9B-CCB9CA89C2B1}" srcOrd="0" destOrd="0" presId="urn:microsoft.com/office/officeart/2008/layout/LinedList"/>
    <dgm:cxn modelId="{D5AE86BD-4B3C-8945-B484-8087EE7E7068}" type="presParOf" srcId="{085843C1-5211-AE46-8B7D-A8973F8C405C}" destId="{8A27D1ED-FC72-4542-8795-18EBFF75B4F0}" srcOrd="1" destOrd="0" presId="urn:microsoft.com/office/officeart/2008/layout/LinedList"/>
    <dgm:cxn modelId="{56E4269C-7678-C246-957E-185E20D00571}" type="presParOf" srcId="{12911691-4CBF-A048-8FD4-35D05238CD60}" destId="{C5761621-50DB-EE46-A706-4663F7B6A1A9}" srcOrd="4" destOrd="0" presId="urn:microsoft.com/office/officeart/2008/layout/LinedList"/>
    <dgm:cxn modelId="{A22796C1-C4A6-E54D-9ECD-FB8491FB50AE}" type="presParOf" srcId="{12911691-4CBF-A048-8FD4-35D05238CD60}" destId="{08DF35F9-FD6A-814D-97E1-D222A620EC8D}" srcOrd="5" destOrd="0" presId="urn:microsoft.com/office/officeart/2008/layout/LinedList"/>
    <dgm:cxn modelId="{A7BB4FF5-818A-E645-8494-4F52429CDD43}" type="presParOf" srcId="{08DF35F9-FD6A-814D-97E1-D222A620EC8D}" destId="{C94F0AE1-D157-1C41-96E4-43A99192533A}" srcOrd="0" destOrd="0" presId="urn:microsoft.com/office/officeart/2008/layout/LinedList"/>
    <dgm:cxn modelId="{A4039B9D-2B79-FC42-BCBB-857A7228FFC0}" type="presParOf" srcId="{08DF35F9-FD6A-814D-97E1-D222A620EC8D}" destId="{230ECA2F-C05C-034B-A072-6B1035E62AE9}" srcOrd="1" destOrd="0" presId="urn:microsoft.com/office/officeart/2008/layout/LinedList"/>
    <dgm:cxn modelId="{0D9F0EFA-A9F9-8548-BFE8-84B382501950}" type="presParOf" srcId="{12911691-4CBF-A048-8FD4-35D05238CD60}" destId="{AA5A5065-9074-5443-BC85-52A34EFD3230}" srcOrd="6" destOrd="0" presId="urn:microsoft.com/office/officeart/2008/layout/LinedList"/>
    <dgm:cxn modelId="{831E199F-8FE3-4146-9232-9EE898F8A20A}" type="presParOf" srcId="{12911691-4CBF-A048-8FD4-35D05238CD60}" destId="{E5AE395A-A546-CC47-8FD7-C975E0195187}" srcOrd="7" destOrd="0" presId="urn:microsoft.com/office/officeart/2008/layout/LinedList"/>
    <dgm:cxn modelId="{06950F12-0FF6-FE40-B7A6-8EB56C001D7C}" type="presParOf" srcId="{E5AE395A-A546-CC47-8FD7-C975E0195187}" destId="{39E2C7EA-3B13-3244-B457-565EE6BB8B08}" srcOrd="0" destOrd="0" presId="urn:microsoft.com/office/officeart/2008/layout/LinedList"/>
    <dgm:cxn modelId="{37DDD124-BE4A-E642-A9B6-7B3C48EEAAAD}" type="presParOf" srcId="{E5AE395A-A546-CC47-8FD7-C975E0195187}" destId="{6FF82FDD-540D-BC4D-BEF2-E5DA3E27160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0D26B3-C87D-48C0-95F7-73E5A8C29AE9}"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476E13D-29E9-44CD-80AE-7C82600D8977}">
      <dgm:prSet/>
      <dgm:spPr/>
      <dgm:t>
        <a:bodyPr/>
        <a:lstStyle/>
        <a:p>
          <a:pPr>
            <a:defRPr cap="all"/>
          </a:pPr>
          <a:r>
            <a:rPr lang="en-US" dirty="0"/>
            <a:t>Stick to a routine </a:t>
          </a:r>
        </a:p>
      </dgm:t>
    </dgm:pt>
    <dgm:pt modelId="{636E076B-CDE8-41EE-A147-54799646AF67}" type="parTrans" cxnId="{6E8CFF32-1B49-4A6E-B66F-A68078F277A3}">
      <dgm:prSet/>
      <dgm:spPr/>
      <dgm:t>
        <a:bodyPr/>
        <a:lstStyle/>
        <a:p>
          <a:endParaRPr lang="en-US"/>
        </a:p>
      </dgm:t>
    </dgm:pt>
    <dgm:pt modelId="{A8FC4238-5A3E-4511-A84A-AA0E261D2AC8}" type="sibTrans" cxnId="{6E8CFF32-1B49-4A6E-B66F-A68078F277A3}">
      <dgm:prSet/>
      <dgm:spPr/>
      <dgm:t>
        <a:bodyPr/>
        <a:lstStyle/>
        <a:p>
          <a:endParaRPr lang="en-US"/>
        </a:p>
      </dgm:t>
    </dgm:pt>
    <dgm:pt modelId="{C053ACB8-F50C-4E32-960C-85A6675693C9}">
      <dgm:prSet/>
      <dgm:spPr/>
      <dgm:t>
        <a:bodyPr/>
        <a:lstStyle/>
        <a:p>
          <a:pPr>
            <a:defRPr cap="all"/>
          </a:pPr>
          <a:r>
            <a:rPr lang="en-US" dirty="0"/>
            <a:t>Use a social support network </a:t>
          </a:r>
        </a:p>
      </dgm:t>
    </dgm:pt>
    <dgm:pt modelId="{BF76FCA6-CA21-477B-AD99-4C86D9DA13BC}" type="parTrans" cxnId="{548AF9E2-4F83-4BE4-B78C-402C6990840C}">
      <dgm:prSet/>
      <dgm:spPr/>
      <dgm:t>
        <a:bodyPr/>
        <a:lstStyle/>
        <a:p>
          <a:endParaRPr lang="en-US"/>
        </a:p>
      </dgm:t>
    </dgm:pt>
    <dgm:pt modelId="{B12429B5-F9C4-48D0-B92C-1548FEBEF16E}" type="sibTrans" cxnId="{548AF9E2-4F83-4BE4-B78C-402C6990840C}">
      <dgm:prSet/>
      <dgm:spPr/>
      <dgm:t>
        <a:bodyPr/>
        <a:lstStyle/>
        <a:p>
          <a:endParaRPr lang="en-US"/>
        </a:p>
      </dgm:t>
    </dgm:pt>
    <dgm:pt modelId="{4AE2AEB8-310E-4870-9A4E-DABCB6562677}">
      <dgm:prSet/>
      <dgm:spPr/>
      <dgm:t>
        <a:bodyPr/>
        <a:lstStyle/>
        <a:p>
          <a:pPr>
            <a:defRPr cap="all"/>
          </a:pPr>
          <a:r>
            <a:rPr lang="en-US" dirty="0"/>
            <a:t>Recognize and handle stress </a:t>
          </a:r>
        </a:p>
      </dgm:t>
    </dgm:pt>
    <dgm:pt modelId="{D9E79801-E4D9-4C65-A3F3-6C95D4A7BF06}" type="parTrans" cxnId="{AE95A3B0-C016-4D14-8EFF-6A0AFF5AC85A}">
      <dgm:prSet/>
      <dgm:spPr/>
      <dgm:t>
        <a:bodyPr/>
        <a:lstStyle/>
        <a:p>
          <a:endParaRPr lang="en-US"/>
        </a:p>
      </dgm:t>
    </dgm:pt>
    <dgm:pt modelId="{5CD84247-623A-41CF-A5CE-536008A2CFBC}" type="sibTrans" cxnId="{AE95A3B0-C016-4D14-8EFF-6A0AFF5AC85A}">
      <dgm:prSet/>
      <dgm:spPr/>
      <dgm:t>
        <a:bodyPr/>
        <a:lstStyle/>
        <a:p>
          <a:endParaRPr lang="en-US"/>
        </a:p>
      </dgm:t>
    </dgm:pt>
    <dgm:pt modelId="{6C3B8EC3-73DB-4AE6-BC5C-C9698D410327}">
      <dgm:prSet/>
      <dgm:spPr/>
      <dgm:t>
        <a:bodyPr/>
        <a:lstStyle/>
        <a:p>
          <a:pPr>
            <a:defRPr cap="all"/>
          </a:pPr>
          <a:r>
            <a:rPr lang="en-US" dirty="0"/>
            <a:t>Create realistic goals </a:t>
          </a:r>
        </a:p>
      </dgm:t>
    </dgm:pt>
    <dgm:pt modelId="{08CDB0AB-C3B8-421E-BDDF-29239580D1AA}" type="parTrans" cxnId="{B92285EC-647B-4B52-81A1-1304D0BA65D9}">
      <dgm:prSet/>
      <dgm:spPr/>
      <dgm:t>
        <a:bodyPr/>
        <a:lstStyle/>
        <a:p>
          <a:endParaRPr lang="en-US"/>
        </a:p>
      </dgm:t>
    </dgm:pt>
    <dgm:pt modelId="{FAFA516E-C262-4F7E-BC8C-4AC75864B494}" type="sibTrans" cxnId="{B92285EC-647B-4B52-81A1-1304D0BA65D9}">
      <dgm:prSet/>
      <dgm:spPr/>
      <dgm:t>
        <a:bodyPr/>
        <a:lstStyle/>
        <a:p>
          <a:endParaRPr lang="en-US"/>
        </a:p>
      </dgm:t>
    </dgm:pt>
    <dgm:pt modelId="{D164E884-BD00-41D9-B383-AACABC15C46A}" type="pres">
      <dgm:prSet presAssocID="{D70D26B3-C87D-48C0-95F7-73E5A8C29AE9}" presName="root" presStyleCnt="0">
        <dgm:presLayoutVars>
          <dgm:dir/>
          <dgm:resizeHandles val="exact"/>
        </dgm:presLayoutVars>
      </dgm:prSet>
      <dgm:spPr/>
    </dgm:pt>
    <dgm:pt modelId="{5499BEF9-FC68-4061-8133-8560014080CD}" type="pres">
      <dgm:prSet presAssocID="{C476E13D-29E9-44CD-80AE-7C82600D8977}" presName="compNode" presStyleCnt="0"/>
      <dgm:spPr/>
    </dgm:pt>
    <dgm:pt modelId="{1DF6E664-865E-470C-802E-1041F55D7AF9}" type="pres">
      <dgm:prSet presAssocID="{C476E13D-29E9-44CD-80AE-7C82600D8977}" presName="iconBgRect" presStyleLbl="bgShp" presStyleIdx="0" presStyleCnt="4"/>
      <dgm:spPr/>
    </dgm:pt>
    <dgm:pt modelId="{469FA0E0-BD15-4589-836D-288AAC9CE100}" type="pres">
      <dgm:prSet presAssocID="{C476E13D-29E9-44CD-80AE-7C82600D897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ilbox"/>
        </a:ext>
      </dgm:extLst>
    </dgm:pt>
    <dgm:pt modelId="{5A25F8E8-5E0B-4C7F-AD98-B7112F2584F7}" type="pres">
      <dgm:prSet presAssocID="{C476E13D-29E9-44CD-80AE-7C82600D8977}" presName="spaceRect" presStyleCnt="0"/>
      <dgm:spPr/>
    </dgm:pt>
    <dgm:pt modelId="{AB030639-E9A1-44D0-887E-B155DB18847A}" type="pres">
      <dgm:prSet presAssocID="{C476E13D-29E9-44CD-80AE-7C82600D8977}" presName="textRect" presStyleLbl="revTx" presStyleIdx="0" presStyleCnt="4">
        <dgm:presLayoutVars>
          <dgm:chMax val="1"/>
          <dgm:chPref val="1"/>
        </dgm:presLayoutVars>
      </dgm:prSet>
      <dgm:spPr/>
    </dgm:pt>
    <dgm:pt modelId="{8634EF64-BC08-40B7-9027-BABBD37BD706}" type="pres">
      <dgm:prSet presAssocID="{A8FC4238-5A3E-4511-A84A-AA0E261D2AC8}" presName="sibTrans" presStyleCnt="0"/>
      <dgm:spPr/>
    </dgm:pt>
    <dgm:pt modelId="{D0C9F935-C2F0-41CA-8C21-4223CAA815E6}" type="pres">
      <dgm:prSet presAssocID="{C053ACB8-F50C-4E32-960C-85A6675693C9}" presName="compNode" presStyleCnt="0"/>
      <dgm:spPr/>
    </dgm:pt>
    <dgm:pt modelId="{481A603C-2C29-4C26-A5EA-051C5538EDE8}" type="pres">
      <dgm:prSet presAssocID="{C053ACB8-F50C-4E32-960C-85A6675693C9}" presName="iconBgRect" presStyleLbl="bgShp" presStyleIdx="1" presStyleCnt="4"/>
      <dgm:spPr/>
    </dgm:pt>
    <dgm:pt modelId="{FBF23665-B081-4A4E-8215-2B808A7FDCC4}" type="pres">
      <dgm:prSet presAssocID="{C053ACB8-F50C-4E32-960C-85A6675693C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B66697DC-D0AF-4F04-A9E9-E59BB8CEF371}" type="pres">
      <dgm:prSet presAssocID="{C053ACB8-F50C-4E32-960C-85A6675693C9}" presName="spaceRect" presStyleCnt="0"/>
      <dgm:spPr/>
    </dgm:pt>
    <dgm:pt modelId="{5C2075FC-E681-4BA8-A896-5594E5AAEA6A}" type="pres">
      <dgm:prSet presAssocID="{C053ACB8-F50C-4E32-960C-85A6675693C9}" presName="textRect" presStyleLbl="revTx" presStyleIdx="1" presStyleCnt="4">
        <dgm:presLayoutVars>
          <dgm:chMax val="1"/>
          <dgm:chPref val="1"/>
        </dgm:presLayoutVars>
      </dgm:prSet>
      <dgm:spPr/>
    </dgm:pt>
    <dgm:pt modelId="{8DD7A595-148D-4BD0-9A24-17EAE1A25DAF}" type="pres">
      <dgm:prSet presAssocID="{B12429B5-F9C4-48D0-B92C-1548FEBEF16E}" presName="sibTrans" presStyleCnt="0"/>
      <dgm:spPr/>
    </dgm:pt>
    <dgm:pt modelId="{2E40C6A2-1174-4DEF-BC34-0F6F935299DD}" type="pres">
      <dgm:prSet presAssocID="{4AE2AEB8-310E-4870-9A4E-DABCB6562677}" presName="compNode" presStyleCnt="0"/>
      <dgm:spPr/>
    </dgm:pt>
    <dgm:pt modelId="{9C65212C-9E79-4BBB-8BD7-D1F621D5AEDE}" type="pres">
      <dgm:prSet presAssocID="{4AE2AEB8-310E-4870-9A4E-DABCB6562677}" presName="iconBgRect" presStyleLbl="bgShp" presStyleIdx="2" presStyleCnt="4"/>
      <dgm:spPr/>
    </dgm:pt>
    <dgm:pt modelId="{B4E948DA-766A-45C9-9062-64DAA741899F}" type="pres">
      <dgm:prSet presAssocID="{4AE2AEB8-310E-4870-9A4E-DABCB656267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54724B4-6DC9-439C-BC40-65B057F28D85}" type="pres">
      <dgm:prSet presAssocID="{4AE2AEB8-310E-4870-9A4E-DABCB6562677}" presName="spaceRect" presStyleCnt="0"/>
      <dgm:spPr/>
    </dgm:pt>
    <dgm:pt modelId="{232B92DC-5221-4198-8EE6-075F4EE9BB06}" type="pres">
      <dgm:prSet presAssocID="{4AE2AEB8-310E-4870-9A4E-DABCB6562677}" presName="textRect" presStyleLbl="revTx" presStyleIdx="2" presStyleCnt="4">
        <dgm:presLayoutVars>
          <dgm:chMax val="1"/>
          <dgm:chPref val="1"/>
        </dgm:presLayoutVars>
      </dgm:prSet>
      <dgm:spPr/>
    </dgm:pt>
    <dgm:pt modelId="{2147E7E9-EC05-4C10-A1A0-4473E13BDDD5}" type="pres">
      <dgm:prSet presAssocID="{5CD84247-623A-41CF-A5CE-536008A2CFBC}" presName="sibTrans" presStyleCnt="0"/>
      <dgm:spPr/>
    </dgm:pt>
    <dgm:pt modelId="{FD205701-4D07-4132-82E0-214897AB257C}" type="pres">
      <dgm:prSet presAssocID="{6C3B8EC3-73DB-4AE6-BC5C-C9698D410327}" presName="compNode" presStyleCnt="0"/>
      <dgm:spPr/>
    </dgm:pt>
    <dgm:pt modelId="{E4E05704-16FA-423D-BD30-A0428351DD6A}" type="pres">
      <dgm:prSet presAssocID="{6C3B8EC3-73DB-4AE6-BC5C-C9698D410327}" presName="iconBgRect" presStyleLbl="bgShp" presStyleIdx="3" presStyleCnt="4"/>
      <dgm:spPr/>
    </dgm:pt>
    <dgm:pt modelId="{FD4201E0-D919-44FA-ADC7-AAB3AB711F0F}" type="pres">
      <dgm:prSet presAssocID="{6C3B8EC3-73DB-4AE6-BC5C-C9698D41032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seye"/>
        </a:ext>
      </dgm:extLst>
    </dgm:pt>
    <dgm:pt modelId="{93A81879-ACEB-42C4-B0C6-606C82DA137B}" type="pres">
      <dgm:prSet presAssocID="{6C3B8EC3-73DB-4AE6-BC5C-C9698D410327}" presName="spaceRect" presStyleCnt="0"/>
      <dgm:spPr/>
    </dgm:pt>
    <dgm:pt modelId="{B24A74D4-D568-4596-B126-4F20D72E7E19}" type="pres">
      <dgm:prSet presAssocID="{6C3B8EC3-73DB-4AE6-BC5C-C9698D410327}" presName="textRect" presStyleLbl="revTx" presStyleIdx="3" presStyleCnt="4">
        <dgm:presLayoutVars>
          <dgm:chMax val="1"/>
          <dgm:chPref val="1"/>
        </dgm:presLayoutVars>
      </dgm:prSet>
      <dgm:spPr/>
    </dgm:pt>
  </dgm:ptLst>
  <dgm:cxnLst>
    <dgm:cxn modelId="{BAF4A20E-3F1A-480E-BA77-2784191B6CEC}" type="presOf" srcId="{C476E13D-29E9-44CD-80AE-7C82600D8977}" destId="{AB030639-E9A1-44D0-887E-B155DB18847A}" srcOrd="0" destOrd="0" presId="urn:microsoft.com/office/officeart/2018/5/layout/IconCircleLabelList"/>
    <dgm:cxn modelId="{DC7EBD13-96C4-4B4A-9C01-B78C21CC448A}" type="presOf" srcId="{C053ACB8-F50C-4E32-960C-85A6675693C9}" destId="{5C2075FC-E681-4BA8-A896-5594E5AAEA6A}" srcOrd="0" destOrd="0" presId="urn:microsoft.com/office/officeart/2018/5/layout/IconCircleLabelList"/>
    <dgm:cxn modelId="{6E8CFF32-1B49-4A6E-B66F-A68078F277A3}" srcId="{D70D26B3-C87D-48C0-95F7-73E5A8C29AE9}" destId="{C476E13D-29E9-44CD-80AE-7C82600D8977}" srcOrd="0" destOrd="0" parTransId="{636E076B-CDE8-41EE-A147-54799646AF67}" sibTransId="{A8FC4238-5A3E-4511-A84A-AA0E261D2AC8}"/>
    <dgm:cxn modelId="{AE95A3B0-C016-4D14-8EFF-6A0AFF5AC85A}" srcId="{D70D26B3-C87D-48C0-95F7-73E5A8C29AE9}" destId="{4AE2AEB8-310E-4870-9A4E-DABCB6562677}" srcOrd="2" destOrd="0" parTransId="{D9E79801-E4D9-4C65-A3F3-6C95D4A7BF06}" sibTransId="{5CD84247-623A-41CF-A5CE-536008A2CFBC}"/>
    <dgm:cxn modelId="{7D88C7B6-3B5C-48E0-A082-B76465BEA17D}" type="presOf" srcId="{6C3B8EC3-73DB-4AE6-BC5C-C9698D410327}" destId="{B24A74D4-D568-4596-B126-4F20D72E7E19}" srcOrd="0" destOrd="0" presId="urn:microsoft.com/office/officeart/2018/5/layout/IconCircleLabelList"/>
    <dgm:cxn modelId="{548AF9E2-4F83-4BE4-B78C-402C6990840C}" srcId="{D70D26B3-C87D-48C0-95F7-73E5A8C29AE9}" destId="{C053ACB8-F50C-4E32-960C-85A6675693C9}" srcOrd="1" destOrd="0" parTransId="{BF76FCA6-CA21-477B-AD99-4C86D9DA13BC}" sibTransId="{B12429B5-F9C4-48D0-B92C-1548FEBEF16E}"/>
    <dgm:cxn modelId="{71DBBBEA-6C5D-405D-96BE-617E197DCB9F}" type="presOf" srcId="{D70D26B3-C87D-48C0-95F7-73E5A8C29AE9}" destId="{D164E884-BD00-41D9-B383-AACABC15C46A}" srcOrd="0" destOrd="0" presId="urn:microsoft.com/office/officeart/2018/5/layout/IconCircleLabelList"/>
    <dgm:cxn modelId="{B92285EC-647B-4B52-81A1-1304D0BA65D9}" srcId="{D70D26B3-C87D-48C0-95F7-73E5A8C29AE9}" destId="{6C3B8EC3-73DB-4AE6-BC5C-C9698D410327}" srcOrd="3" destOrd="0" parTransId="{08CDB0AB-C3B8-421E-BDDF-29239580D1AA}" sibTransId="{FAFA516E-C262-4F7E-BC8C-4AC75864B494}"/>
    <dgm:cxn modelId="{8A84E8F3-8F3C-46F0-8C68-85B92E314FB7}" type="presOf" srcId="{4AE2AEB8-310E-4870-9A4E-DABCB6562677}" destId="{232B92DC-5221-4198-8EE6-075F4EE9BB06}" srcOrd="0" destOrd="0" presId="urn:microsoft.com/office/officeart/2018/5/layout/IconCircleLabelList"/>
    <dgm:cxn modelId="{00BCFA68-F8E0-47E8-A9E6-ED8A200E4F8C}" type="presParOf" srcId="{D164E884-BD00-41D9-B383-AACABC15C46A}" destId="{5499BEF9-FC68-4061-8133-8560014080CD}" srcOrd="0" destOrd="0" presId="urn:microsoft.com/office/officeart/2018/5/layout/IconCircleLabelList"/>
    <dgm:cxn modelId="{AFC2A51B-A379-4518-8C1F-CE4AE71D4AD0}" type="presParOf" srcId="{5499BEF9-FC68-4061-8133-8560014080CD}" destId="{1DF6E664-865E-470C-802E-1041F55D7AF9}" srcOrd="0" destOrd="0" presId="urn:microsoft.com/office/officeart/2018/5/layout/IconCircleLabelList"/>
    <dgm:cxn modelId="{5F31C5C8-46BE-48C6-86E0-882673AC98B6}" type="presParOf" srcId="{5499BEF9-FC68-4061-8133-8560014080CD}" destId="{469FA0E0-BD15-4589-836D-288AAC9CE100}" srcOrd="1" destOrd="0" presId="urn:microsoft.com/office/officeart/2018/5/layout/IconCircleLabelList"/>
    <dgm:cxn modelId="{7B41BFA9-2B11-4B71-8E58-B091BE68A71E}" type="presParOf" srcId="{5499BEF9-FC68-4061-8133-8560014080CD}" destId="{5A25F8E8-5E0B-4C7F-AD98-B7112F2584F7}" srcOrd="2" destOrd="0" presId="urn:microsoft.com/office/officeart/2018/5/layout/IconCircleLabelList"/>
    <dgm:cxn modelId="{EEA943FA-59C5-4EE5-B3F2-4B99E8B1658A}" type="presParOf" srcId="{5499BEF9-FC68-4061-8133-8560014080CD}" destId="{AB030639-E9A1-44D0-887E-B155DB18847A}" srcOrd="3" destOrd="0" presId="urn:microsoft.com/office/officeart/2018/5/layout/IconCircleLabelList"/>
    <dgm:cxn modelId="{C9DC23BD-6AEA-4562-955B-48845E07B55F}" type="presParOf" srcId="{D164E884-BD00-41D9-B383-AACABC15C46A}" destId="{8634EF64-BC08-40B7-9027-BABBD37BD706}" srcOrd="1" destOrd="0" presId="urn:microsoft.com/office/officeart/2018/5/layout/IconCircleLabelList"/>
    <dgm:cxn modelId="{46933B2F-4F5B-4A7D-B50B-C92F14FC9DD0}" type="presParOf" srcId="{D164E884-BD00-41D9-B383-AACABC15C46A}" destId="{D0C9F935-C2F0-41CA-8C21-4223CAA815E6}" srcOrd="2" destOrd="0" presId="urn:microsoft.com/office/officeart/2018/5/layout/IconCircleLabelList"/>
    <dgm:cxn modelId="{37281680-F3D0-4FA6-93C0-3B72FC1C5784}" type="presParOf" srcId="{D0C9F935-C2F0-41CA-8C21-4223CAA815E6}" destId="{481A603C-2C29-4C26-A5EA-051C5538EDE8}" srcOrd="0" destOrd="0" presId="urn:microsoft.com/office/officeart/2018/5/layout/IconCircleLabelList"/>
    <dgm:cxn modelId="{8E734E15-35FF-4F68-8899-82D075FBEA65}" type="presParOf" srcId="{D0C9F935-C2F0-41CA-8C21-4223CAA815E6}" destId="{FBF23665-B081-4A4E-8215-2B808A7FDCC4}" srcOrd="1" destOrd="0" presId="urn:microsoft.com/office/officeart/2018/5/layout/IconCircleLabelList"/>
    <dgm:cxn modelId="{7D986E5C-4556-4418-A04E-83EEA6DAA59B}" type="presParOf" srcId="{D0C9F935-C2F0-41CA-8C21-4223CAA815E6}" destId="{B66697DC-D0AF-4F04-A9E9-E59BB8CEF371}" srcOrd="2" destOrd="0" presId="urn:microsoft.com/office/officeart/2018/5/layout/IconCircleLabelList"/>
    <dgm:cxn modelId="{B73DC84B-453F-4F0E-8BE7-8A76C7AE55A0}" type="presParOf" srcId="{D0C9F935-C2F0-41CA-8C21-4223CAA815E6}" destId="{5C2075FC-E681-4BA8-A896-5594E5AAEA6A}" srcOrd="3" destOrd="0" presId="urn:microsoft.com/office/officeart/2018/5/layout/IconCircleLabelList"/>
    <dgm:cxn modelId="{7CD4FF5C-E623-4E36-80D2-EF102480D091}" type="presParOf" srcId="{D164E884-BD00-41D9-B383-AACABC15C46A}" destId="{8DD7A595-148D-4BD0-9A24-17EAE1A25DAF}" srcOrd="3" destOrd="0" presId="urn:microsoft.com/office/officeart/2018/5/layout/IconCircleLabelList"/>
    <dgm:cxn modelId="{A7B13FAC-264C-48EC-8DEC-6E7FFEB5E7C8}" type="presParOf" srcId="{D164E884-BD00-41D9-B383-AACABC15C46A}" destId="{2E40C6A2-1174-4DEF-BC34-0F6F935299DD}" srcOrd="4" destOrd="0" presId="urn:microsoft.com/office/officeart/2018/5/layout/IconCircleLabelList"/>
    <dgm:cxn modelId="{20FB3460-AFFA-44CC-A3CB-A21848CE3DE1}" type="presParOf" srcId="{2E40C6A2-1174-4DEF-BC34-0F6F935299DD}" destId="{9C65212C-9E79-4BBB-8BD7-D1F621D5AEDE}" srcOrd="0" destOrd="0" presId="urn:microsoft.com/office/officeart/2018/5/layout/IconCircleLabelList"/>
    <dgm:cxn modelId="{A82021F3-7D93-4499-B509-61CFF0C89C48}" type="presParOf" srcId="{2E40C6A2-1174-4DEF-BC34-0F6F935299DD}" destId="{B4E948DA-766A-45C9-9062-64DAA741899F}" srcOrd="1" destOrd="0" presId="urn:microsoft.com/office/officeart/2018/5/layout/IconCircleLabelList"/>
    <dgm:cxn modelId="{6DA278B1-22A8-4F79-BB05-F4565B37AD97}" type="presParOf" srcId="{2E40C6A2-1174-4DEF-BC34-0F6F935299DD}" destId="{354724B4-6DC9-439C-BC40-65B057F28D85}" srcOrd="2" destOrd="0" presId="urn:microsoft.com/office/officeart/2018/5/layout/IconCircleLabelList"/>
    <dgm:cxn modelId="{ECA6ABE7-FCB4-44A3-A37C-668889EF11F9}" type="presParOf" srcId="{2E40C6A2-1174-4DEF-BC34-0F6F935299DD}" destId="{232B92DC-5221-4198-8EE6-075F4EE9BB06}" srcOrd="3" destOrd="0" presId="urn:microsoft.com/office/officeart/2018/5/layout/IconCircleLabelList"/>
    <dgm:cxn modelId="{DCCC4FCD-AAEE-4134-9454-CA1EE68E4788}" type="presParOf" srcId="{D164E884-BD00-41D9-B383-AACABC15C46A}" destId="{2147E7E9-EC05-4C10-A1A0-4473E13BDDD5}" srcOrd="5" destOrd="0" presId="urn:microsoft.com/office/officeart/2018/5/layout/IconCircleLabelList"/>
    <dgm:cxn modelId="{0A6FDF60-EC8A-4110-85B4-0CAEAD83BFC4}" type="presParOf" srcId="{D164E884-BD00-41D9-B383-AACABC15C46A}" destId="{FD205701-4D07-4132-82E0-214897AB257C}" srcOrd="6" destOrd="0" presId="urn:microsoft.com/office/officeart/2018/5/layout/IconCircleLabelList"/>
    <dgm:cxn modelId="{1D4FF6FB-2308-4332-B6CD-2EFA00EB339E}" type="presParOf" srcId="{FD205701-4D07-4132-82E0-214897AB257C}" destId="{E4E05704-16FA-423D-BD30-A0428351DD6A}" srcOrd="0" destOrd="0" presId="urn:microsoft.com/office/officeart/2018/5/layout/IconCircleLabelList"/>
    <dgm:cxn modelId="{A1A034C5-4EF9-4B8A-B0DC-CB88ACC696AD}" type="presParOf" srcId="{FD205701-4D07-4132-82E0-214897AB257C}" destId="{FD4201E0-D919-44FA-ADC7-AAB3AB711F0F}" srcOrd="1" destOrd="0" presId="urn:microsoft.com/office/officeart/2018/5/layout/IconCircleLabelList"/>
    <dgm:cxn modelId="{62B0736A-FA9C-4095-B3E2-30ABF377D800}" type="presParOf" srcId="{FD205701-4D07-4132-82E0-214897AB257C}" destId="{93A81879-ACEB-42C4-B0C6-606C82DA137B}" srcOrd="2" destOrd="0" presId="urn:microsoft.com/office/officeart/2018/5/layout/IconCircleLabelList"/>
    <dgm:cxn modelId="{DEDF507F-621C-4DA6-A473-77683CED9145}" type="presParOf" srcId="{FD205701-4D07-4132-82E0-214897AB257C}" destId="{B24A74D4-D568-4596-B126-4F20D72E7E19}"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6EC53-0118-E544-9340-6CB1FAE7E20F}">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06100E-4CED-ED4D-B32D-65AF0560E229}">
      <dsp:nvSpPr>
        <dsp:cNvPr id="0" name=""/>
        <dsp:cNvSpPr/>
      </dsp:nvSpPr>
      <dsp:spPr>
        <a:xfrm>
          <a:off x="0" y="0"/>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Also known as a myocardial infarction </a:t>
          </a:r>
        </a:p>
      </dsp:txBody>
      <dsp:txXfrm>
        <a:off x="0" y="0"/>
        <a:ext cx="10515600" cy="1088136"/>
      </dsp:txXfrm>
    </dsp:sp>
    <dsp:sp modelId="{EFD58217-2801-9342-8228-7979A0D01681}">
      <dsp:nvSpPr>
        <dsp:cNvPr id="0" name=""/>
        <dsp:cNvSpPr/>
      </dsp:nvSpPr>
      <dsp:spPr>
        <a:xfrm>
          <a:off x="0" y="1088136"/>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813EC0-F310-B14F-BC9B-CCB9CA89C2B1}">
      <dsp:nvSpPr>
        <dsp:cNvPr id="0" name=""/>
        <dsp:cNvSpPr/>
      </dsp:nvSpPr>
      <dsp:spPr>
        <a:xfrm>
          <a:off x="0" y="1088136"/>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Happens when the blood flow through one or more of the coronary arteries is blocked causing the heart to not get enough oxygen. </a:t>
          </a:r>
        </a:p>
      </dsp:txBody>
      <dsp:txXfrm>
        <a:off x="0" y="1088136"/>
        <a:ext cx="10515600" cy="1088136"/>
      </dsp:txXfrm>
    </dsp:sp>
    <dsp:sp modelId="{C5761621-50DB-EE46-A706-4663F7B6A1A9}">
      <dsp:nvSpPr>
        <dsp:cNvPr id="0" name=""/>
        <dsp:cNvSpPr/>
      </dsp:nvSpPr>
      <dsp:spPr>
        <a:xfrm>
          <a:off x="0" y="2176272"/>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4F0AE1-D157-1C41-96E4-43A99192533A}">
      <dsp:nvSpPr>
        <dsp:cNvPr id="0" name=""/>
        <dsp:cNvSpPr/>
      </dsp:nvSpPr>
      <dsp:spPr>
        <a:xfrm>
          <a:off x="0" y="2176272"/>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The site of damage depends by which coronary arteries are blocked.</a:t>
          </a:r>
        </a:p>
      </dsp:txBody>
      <dsp:txXfrm>
        <a:off x="0" y="2176272"/>
        <a:ext cx="10515600" cy="1088136"/>
      </dsp:txXfrm>
    </dsp:sp>
    <dsp:sp modelId="{AA5A5065-9074-5443-BC85-52A34EFD3230}">
      <dsp:nvSpPr>
        <dsp:cNvPr id="0" name=""/>
        <dsp:cNvSpPr/>
      </dsp:nvSpPr>
      <dsp:spPr>
        <a:xfrm>
          <a:off x="0" y="3264408"/>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E2C7EA-3B13-3244-B457-565EE6BB8B08}">
      <dsp:nvSpPr>
        <dsp:cNvPr id="0" name=""/>
        <dsp:cNvSpPr/>
      </dsp:nvSpPr>
      <dsp:spPr>
        <a:xfrm>
          <a:off x="0" y="3264408"/>
          <a:ext cx="10515600" cy="1088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The faster you can seek medical attention to unblock the artery, the less damage will be done. </a:t>
          </a:r>
        </a:p>
      </dsp:txBody>
      <dsp:txXfrm>
        <a:off x="0" y="3264408"/>
        <a:ext cx="10515600" cy="1088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6E664-865E-470C-802E-1041F55D7AF9}">
      <dsp:nvSpPr>
        <dsp:cNvPr id="0" name=""/>
        <dsp:cNvSpPr/>
      </dsp:nvSpPr>
      <dsp:spPr>
        <a:xfrm>
          <a:off x="800671" y="599088"/>
          <a:ext cx="1256587" cy="12565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9FA0E0-BD15-4589-836D-288AAC9CE100}">
      <dsp:nvSpPr>
        <dsp:cNvPr id="0" name=""/>
        <dsp:cNvSpPr/>
      </dsp:nvSpPr>
      <dsp:spPr>
        <a:xfrm>
          <a:off x="1068468" y="866885"/>
          <a:ext cx="720993" cy="7209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030639-E9A1-44D0-887E-B155DB18847A}">
      <dsp:nvSpPr>
        <dsp:cNvPr id="0" name=""/>
        <dsp:cNvSpPr/>
      </dsp:nvSpPr>
      <dsp:spPr>
        <a:xfrm>
          <a:off x="398975" y="2247072"/>
          <a:ext cx="20599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dirty="0"/>
            <a:t>Stick to a routine </a:t>
          </a:r>
        </a:p>
      </dsp:txBody>
      <dsp:txXfrm>
        <a:off x="398975" y="2247072"/>
        <a:ext cx="2059980" cy="720000"/>
      </dsp:txXfrm>
    </dsp:sp>
    <dsp:sp modelId="{481A603C-2C29-4C26-A5EA-051C5538EDE8}">
      <dsp:nvSpPr>
        <dsp:cNvPr id="0" name=""/>
        <dsp:cNvSpPr/>
      </dsp:nvSpPr>
      <dsp:spPr>
        <a:xfrm>
          <a:off x="3221147" y="599088"/>
          <a:ext cx="1256587" cy="12565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F23665-B081-4A4E-8215-2B808A7FDCC4}">
      <dsp:nvSpPr>
        <dsp:cNvPr id="0" name=""/>
        <dsp:cNvSpPr/>
      </dsp:nvSpPr>
      <dsp:spPr>
        <a:xfrm>
          <a:off x="3488945" y="866885"/>
          <a:ext cx="720993" cy="7209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2075FC-E681-4BA8-A896-5594E5AAEA6A}">
      <dsp:nvSpPr>
        <dsp:cNvPr id="0" name=""/>
        <dsp:cNvSpPr/>
      </dsp:nvSpPr>
      <dsp:spPr>
        <a:xfrm>
          <a:off x="2819451" y="2247072"/>
          <a:ext cx="20599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dirty="0"/>
            <a:t>Use a social support network </a:t>
          </a:r>
        </a:p>
      </dsp:txBody>
      <dsp:txXfrm>
        <a:off x="2819451" y="2247072"/>
        <a:ext cx="2059980" cy="720000"/>
      </dsp:txXfrm>
    </dsp:sp>
    <dsp:sp modelId="{9C65212C-9E79-4BBB-8BD7-D1F621D5AEDE}">
      <dsp:nvSpPr>
        <dsp:cNvPr id="0" name=""/>
        <dsp:cNvSpPr/>
      </dsp:nvSpPr>
      <dsp:spPr>
        <a:xfrm>
          <a:off x="5641624" y="599088"/>
          <a:ext cx="1256587" cy="125658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E948DA-766A-45C9-9062-64DAA741899F}">
      <dsp:nvSpPr>
        <dsp:cNvPr id="0" name=""/>
        <dsp:cNvSpPr/>
      </dsp:nvSpPr>
      <dsp:spPr>
        <a:xfrm>
          <a:off x="5909421" y="866885"/>
          <a:ext cx="720993" cy="7209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2B92DC-5221-4198-8EE6-075F4EE9BB06}">
      <dsp:nvSpPr>
        <dsp:cNvPr id="0" name=""/>
        <dsp:cNvSpPr/>
      </dsp:nvSpPr>
      <dsp:spPr>
        <a:xfrm>
          <a:off x="5239928" y="2247072"/>
          <a:ext cx="20599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dirty="0"/>
            <a:t>Recognize and handle stress </a:t>
          </a:r>
        </a:p>
      </dsp:txBody>
      <dsp:txXfrm>
        <a:off x="5239928" y="2247072"/>
        <a:ext cx="2059980" cy="720000"/>
      </dsp:txXfrm>
    </dsp:sp>
    <dsp:sp modelId="{E4E05704-16FA-423D-BD30-A0428351DD6A}">
      <dsp:nvSpPr>
        <dsp:cNvPr id="0" name=""/>
        <dsp:cNvSpPr/>
      </dsp:nvSpPr>
      <dsp:spPr>
        <a:xfrm>
          <a:off x="8062100" y="599088"/>
          <a:ext cx="1256587" cy="125658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4201E0-D919-44FA-ADC7-AAB3AB711F0F}">
      <dsp:nvSpPr>
        <dsp:cNvPr id="0" name=""/>
        <dsp:cNvSpPr/>
      </dsp:nvSpPr>
      <dsp:spPr>
        <a:xfrm>
          <a:off x="8329898" y="866885"/>
          <a:ext cx="720993" cy="7209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4A74D4-D568-4596-B126-4F20D72E7E19}">
      <dsp:nvSpPr>
        <dsp:cNvPr id="0" name=""/>
        <dsp:cNvSpPr/>
      </dsp:nvSpPr>
      <dsp:spPr>
        <a:xfrm>
          <a:off x="7660404" y="2247072"/>
          <a:ext cx="20599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dirty="0"/>
            <a:t>Create realistic goals </a:t>
          </a:r>
        </a:p>
      </dsp:txBody>
      <dsp:txXfrm>
        <a:off x="7660404" y="2247072"/>
        <a:ext cx="205998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0FBA35-EEBA-F548-88A9-F12E1FE0957C}" type="datetimeFigureOut">
              <a:rPr lang="en-US" smtClean="0"/>
              <a:t>8/25/21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9A8A9-6567-9549-BAFE-F5206A2F117C}" type="slidenum">
              <a:rPr lang="en-US" smtClean="0"/>
              <a:t>‹#›</a:t>
            </a:fld>
            <a:endParaRPr lang="en-US"/>
          </a:p>
        </p:txBody>
      </p:sp>
    </p:spTree>
    <p:extLst>
      <p:ext uri="{BB962C8B-B14F-4D97-AF65-F5344CB8AC3E}">
        <p14:creationId xmlns:p14="http://schemas.microsoft.com/office/powerpoint/2010/main" val="2203959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2</a:t>
            </a:fld>
            <a:endParaRPr lang="en-US"/>
          </a:p>
        </p:txBody>
      </p:sp>
    </p:spTree>
    <p:extLst>
      <p:ext uri="{BB962C8B-B14F-4D97-AF65-F5344CB8AC3E}">
        <p14:creationId xmlns:p14="http://schemas.microsoft.com/office/powerpoint/2010/main" val="400736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16</a:t>
            </a:fld>
            <a:endParaRPr lang="en-US"/>
          </a:p>
        </p:txBody>
      </p:sp>
    </p:spTree>
    <p:extLst>
      <p:ext uri="{BB962C8B-B14F-4D97-AF65-F5344CB8AC3E}">
        <p14:creationId xmlns:p14="http://schemas.microsoft.com/office/powerpoint/2010/main" val="1744025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17</a:t>
            </a:fld>
            <a:endParaRPr lang="en-US"/>
          </a:p>
        </p:txBody>
      </p:sp>
    </p:spTree>
    <p:extLst>
      <p:ext uri="{BB962C8B-B14F-4D97-AF65-F5344CB8AC3E}">
        <p14:creationId xmlns:p14="http://schemas.microsoft.com/office/powerpoint/2010/main" val="1315848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21</a:t>
            </a:fld>
            <a:endParaRPr lang="en-US"/>
          </a:p>
        </p:txBody>
      </p:sp>
    </p:spTree>
    <p:extLst>
      <p:ext uri="{BB962C8B-B14F-4D97-AF65-F5344CB8AC3E}">
        <p14:creationId xmlns:p14="http://schemas.microsoft.com/office/powerpoint/2010/main" val="3579172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23</a:t>
            </a:fld>
            <a:endParaRPr lang="en-US"/>
          </a:p>
        </p:txBody>
      </p:sp>
    </p:spTree>
    <p:extLst>
      <p:ext uri="{BB962C8B-B14F-4D97-AF65-F5344CB8AC3E}">
        <p14:creationId xmlns:p14="http://schemas.microsoft.com/office/powerpoint/2010/main" val="3668500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referenced if needed. </a:t>
            </a:r>
          </a:p>
        </p:txBody>
      </p:sp>
      <p:sp>
        <p:nvSpPr>
          <p:cNvPr id="4" name="Slide Number Placeholder 3"/>
          <p:cNvSpPr>
            <a:spLocks noGrp="1"/>
          </p:cNvSpPr>
          <p:nvPr>
            <p:ph type="sldNum" sz="quarter" idx="5"/>
          </p:nvPr>
        </p:nvSpPr>
        <p:spPr/>
        <p:txBody>
          <a:bodyPr/>
          <a:lstStyle/>
          <a:p>
            <a:fld id="{3249A8A9-6567-9549-BAFE-F5206A2F117C}" type="slidenum">
              <a:rPr lang="en-US" smtClean="0"/>
              <a:t>32</a:t>
            </a:fld>
            <a:endParaRPr lang="en-US"/>
          </a:p>
        </p:txBody>
      </p:sp>
    </p:spTree>
    <p:extLst>
      <p:ext uri="{BB962C8B-B14F-4D97-AF65-F5344CB8AC3E}">
        <p14:creationId xmlns:p14="http://schemas.microsoft.com/office/powerpoint/2010/main" val="381689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3249A8A9-6567-9549-BAFE-F5206A2F117C}" type="slidenum">
              <a:rPr lang="en-US" smtClean="0"/>
              <a:t>3</a:t>
            </a:fld>
            <a:endParaRPr lang="en-US"/>
          </a:p>
        </p:txBody>
      </p:sp>
    </p:spTree>
    <p:extLst>
      <p:ext uri="{BB962C8B-B14F-4D97-AF65-F5344CB8AC3E}">
        <p14:creationId xmlns:p14="http://schemas.microsoft.com/office/powerpoint/2010/main" val="37931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4</a:t>
            </a:fld>
            <a:endParaRPr lang="en-US"/>
          </a:p>
        </p:txBody>
      </p:sp>
    </p:spTree>
    <p:extLst>
      <p:ext uri="{BB962C8B-B14F-4D97-AF65-F5344CB8AC3E}">
        <p14:creationId xmlns:p14="http://schemas.microsoft.com/office/powerpoint/2010/main" val="1573582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6</a:t>
            </a:fld>
            <a:endParaRPr lang="en-US"/>
          </a:p>
        </p:txBody>
      </p:sp>
    </p:spTree>
    <p:extLst>
      <p:ext uri="{BB962C8B-B14F-4D97-AF65-F5344CB8AC3E}">
        <p14:creationId xmlns:p14="http://schemas.microsoft.com/office/powerpoint/2010/main" val="4128087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7</a:t>
            </a:fld>
            <a:endParaRPr lang="en-US"/>
          </a:p>
        </p:txBody>
      </p:sp>
    </p:spTree>
    <p:extLst>
      <p:ext uri="{BB962C8B-B14F-4D97-AF65-F5344CB8AC3E}">
        <p14:creationId xmlns:p14="http://schemas.microsoft.com/office/powerpoint/2010/main" val="2518234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9</a:t>
            </a:fld>
            <a:endParaRPr lang="en-US"/>
          </a:p>
        </p:txBody>
      </p:sp>
    </p:spTree>
    <p:extLst>
      <p:ext uri="{BB962C8B-B14F-4D97-AF65-F5344CB8AC3E}">
        <p14:creationId xmlns:p14="http://schemas.microsoft.com/office/powerpoint/2010/main" val="3184241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11</a:t>
            </a:fld>
            <a:endParaRPr lang="en-US"/>
          </a:p>
        </p:txBody>
      </p:sp>
    </p:spTree>
    <p:extLst>
      <p:ext uri="{BB962C8B-B14F-4D97-AF65-F5344CB8AC3E}">
        <p14:creationId xmlns:p14="http://schemas.microsoft.com/office/powerpoint/2010/main" val="1335702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Pictures of bypass/PCI </a:t>
            </a:r>
          </a:p>
        </p:txBody>
      </p:sp>
      <p:sp>
        <p:nvSpPr>
          <p:cNvPr id="4" name="Slide Number Placeholder 3"/>
          <p:cNvSpPr>
            <a:spLocks noGrp="1"/>
          </p:cNvSpPr>
          <p:nvPr>
            <p:ph type="sldNum" sz="quarter" idx="5"/>
          </p:nvPr>
        </p:nvSpPr>
        <p:spPr/>
        <p:txBody>
          <a:bodyPr/>
          <a:lstStyle/>
          <a:p>
            <a:fld id="{3249A8A9-6567-9549-BAFE-F5206A2F117C}" type="slidenum">
              <a:rPr lang="en-US" smtClean="0"/>
              <a:t>12</a:t>
            </a:fld>
            <a:endParaRPr lang="en-US"/>
          </a:p>
        </p:txBody>
      </p:sp>
    </p:spTree>
    <p:extLst>
      <p:ext uri="{BB962C8B-B14F-4D97-AF65-F5344CB8AC3E}">
        <p14:creationId xmlns:p14="http://schemas.microsoft.com/office/powerpoint/2010/main" val="2344364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9A8A9-6567-9549-BAFE-F5206A2F117C}" type="slidenum">
              <a:rPr lang="en-US" smtClean="0"/>
              <a:t>15</a:t>
            </a:fld>
            <a:endParaRPr lang="en-US"/>
          </a:p>
        </p:txBody>
      </p:sp>
    </p:spTree>
    <p:extLst>
      <p:ext uri="{BB962C8B-B14F-4D97-AF65-F5344CB8AC3E}">
        <p14:creationId xmlns:p14="http://schemas.microsoft.com/office/powerpoint/2010/main" val="2605505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A6662E-FAF4-44BC-88B5-85A7CBFB6D30}" type="datetime1">
              <a:rPr lang="en-US" smtClean="0"/>
              <a:pPr/>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a:p>
        </p:txBody>
      </p:sp>
    </p:spTree>
    <p:extLst>
      <p:ext uri="{BB962C8B-B14F-4D97-AF65-F5344CB8AC3E}">
        <p14:creationId xmlns:p14="http://schemas.microsoft.com/office/powerpoint/2010/main" val="3713659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8/25/21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54044898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8/25/21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13105989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E0CF6C-748E-4B7A-BC8B-3011EF78ED13}" type="datetime1">
              <a:rPr lang="en-US" smtClean="0"/>
              <a:pPr/>
              <a:t>8/25/21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24056300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417D9E-721A-44BB-8863-9873FE64DA75}" type="datetime1">
              <a:rPr lang="en-US" smtClean="0"/>
              <a:t>8/25/21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222429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E0CF6C-748E-4B7A-BC8B-3011EF78ED13}" type="datetime1">
              <a:rPr lang="en-US" smtClean="0"/>
              <a:pPr/>
              <a:t>8/25/21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19684535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E0CF6C-748E-4B7A-BC8B-3011EF78ED13}" type="datetime1">
              <a:rPr lang="en-US" smtClean="0"/>
              <a:pPr/>
              <a:t>8/25/21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335117525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B41CFF-90C9-47B3-9DA1-F2BF8D839F7E}" type="datetime1">
              <a:rPr lang="en-US" smtClean="0"/>
              <a:t>8/25/21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3809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6048FA-06AB-4884-A69B-986B96E68A24}" type="datetime1">
              <a:rPr lang="en-US" smtClean="0"/>
              <a:t>8/25/21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84048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E0CF6C-748E-4B7A-BC8B-3011EF78ED13}" type="datetime1">
              <a:rPr lang="en-US" smtClean="0"/>
              <a:pPr/>
              <a:t>8/25/21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38759951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E0CF6C-748E-4B7A-BC8B-3011EF78ED13}" type="datetime1">
              <a:rPr lang="en-US" smtClean="0"/>
              <a:pPr/>
              <a:t>8/25/21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32277349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0CF6C-748E-4B7A-BC8B-3011EF78ED13}" type="datetime1">
              <a:rPr lang="en-US" smtClean="0"/>
              <a:pPr/>
              <a:t>8/25/21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279915189"/>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drive.google.com/file/d/1NobeyyUAMVtZgebAiiwLvjBO_8-fv5dm/view" TargetMode="External"/><Relationship Id="rId2" Type="http://schemas.openxmlformats.org/officeDocument/2006/relationships/hyperlink" Target="https://www.health.harvard.edu/topics/heart-disease" TargetMode="External"/><Relationship Id="rId1" Type="http://schemas.openxmlformats.org/officeDocument/2006/relationships/slideLayout" Target="../slideLayouts/slideLayout2.xml"/><Relationship Id="rId5" Type="http://schemas.openxmlformats.org/officeDocument/2006/relationships/hyperlink" Target="https://www.ottawaheart.ca/heart-condition/coronary-artery-disease-atherosclerosis" TargetMode="External"/><Relationship Id="rId4" Type="http://schemas.openxmlformats.org/officeDocument/2006/relationships/hyperlink" Target="https://www150.statcan.gc.ca/n1/daily-quotidien/201126/dq201126b-eng.htm"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6FD2B106-31C7-446F-B4D3-C9EE8CEB5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algn="ctr" defTabSz="457200"/>
            <a:endParaRPr lang="en-US">
              <a:solidFill>
                <a:schemeClr val="tx1"/>
              </a:solidFill>
            </a:endParaRPr>
          </a:p>
        </p:txBody>
      </p:sp>
      <p:sp>
        <p:nvSpPr>
          <p:cNvPr id="16" name="Rectangle 11">
            <a:extLst>
              <a:ext uri="{FF2B5EF4-FFF2-40B4-BE49-F238E27FC236}">
                <a16:creationId xmlns:a16="http://schemas.microsoft.com/office/drawing/2014/main" id="{1D7678B8-0AAC-460B-8CDB-C43156BBA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789F4700-8CAD-5D42-9847-2761DAAC4112}"/>
              </a:ext>
            </a:extLst>
          </p:cNvPr>
          <p:cNvSpPr>
            <a:spLocks noGrp="1"/>
          </p:cNvSpPr>
          <p:nvPr>
            <p:ph type="ctrTitle"/>
          </p:nvPr>
        </p:nvSpPr>
        <p:spPr>
          <a:xfrm>
            <a:off x="766761" y="643468"/>
            <a:ext cx="5292727" cy="4242858"/>
          </a:xfrm>
        </p:spPr>
        <p:txBody>
          <a:bodyPr anchor="b">
            <a:normAutofit/>
          </a:bodyPr>
          <a:lstStyle/>
          <a:p>
            <a:pPr algn="l"/>
            <a:r>
              <a:rPr lang="en-US" sz="8800" dirty="0"/>
              <a:t>Heart Disease</a:t>
            </a:r>
          </a:p>
        </p:txBody>
      </p:sp>
      <p:sp>
        <p:nvSpPr>
          <p:cNvPr id="3" name="Subtitle 2">
            <a:extLst>
              <a:ext uri="{FF2B5EF4-FFF2-40B4-BE49-F238E27FC236}">
                <a16:creationId xmlns:a16="http://schemas.microsoft.com/office/drawing/2014/main" id="{C176E611-52BB-1D44-9912-969F6296DA97}"/>
              </a:ext>
            </a:extLst>
          </p:cNvPr>
          <p:cNvSpPr>
            <a:spLocks noGrp="1"/>
          </p:cNvSpPr>
          <p:nvPr>
            <p:ph type="subTitle" idx="1"/>
          </p:nvPr>
        </p:nvSpPr>
        <p:spPr>
          <a:xfrm>
            <a:off x="766761" y="5019676"/>
            <a:ext cx="5292727" cy="1066799"/>
          </a:xfrm>
        </p:spPr>
        <p:txBody>
          <a:bodyPr>
            <a:normAutofit/>
          </a:bodyPr>
          <a:lstStyle/>
          <a:p>
            <a:pPr algn="l"/>
            <a:r>
              <a:rPr lang="en-US" sz="2000" dirty="0">
                <a:solidFill>
                  <a:schemeClr val="tx1">
                    <a:alpha val="60000"/>
                  </a:schemeClr>
                </a:solidFill>
              </a:rPr>
              <a:t>Apex Heart Centre</a:t>
            </a:r>
          </a:p>
          <a:p>
            <a:pPr algn="l"/>
            <a:r>
              <a:rPr lang="en-US" sz="2000" dirty="0" err="1">
                <a:solidFill>
                  <a:schemeClr val="tx1">
                    <a:alpha val="60000"/>
                  </a:schemeClr>
                </a:solidFill>
              </a:rPr>
              <a:t>Kassy</a:t>
            </a:r>
            <a:r>
              <a:rPr lang="en-US" sz="2000" dirty="0">
                <a:solidFill>
                  <a:schemeClr val="tx1">
                    <a:alpha val="60000"/>
                  </a:schemeClr>
                </a:solidFill>
              </a:rPr>
              <a:t> McMahon, RN (BScN) </a:t>
            </a:r>
          </a:p>
        </p:txBody>
      </p:sp>
      <p:sp>
        <p:nvSpPr>
          <p:cNvPr id="14" name="Freeform 6">
            <a:extLst>
              <a:ext uri="{FF2B5EF4-FFF2-40B4-BE49-F238E27FC236}">
                <a16:creationId xmlns:a16="http://schemas.microsoft.com/office/drawing/2014/main" id="{1F0D9B0E-E48B-450C-9134-0435D96D0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02207"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rgbClr val="FFFFFF"/>
          </a:solidFill>
          <a:ln w="0">
            <a:noFill/>
            <a:prstDash val="solid"/>
            <a:round/>
            <a:headEnd/>
            <a:tailEnd/>
          </a:ln>
        </p:spPr>
      </p:sp>
      <p:pic>
        <p:nvPicPr>
          <p:cNvPr id="5" name="Graphic 4" descr="Heart organ outline">
            <a:extLst>
              <a:ext uri="{FF2B5EF4-FFF2-40B4-BE49-F238E27FC236}">
                <a16:creationId xmlns:a16="http://schemas.microsoft.com/office/drawing/2014/main" id="{024E24DD-B341-B541-8293-C5AC17DCF7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99994" y="1608058"/>
            <a:ext cx="3240000" cy="3240000"/>
          </a:xfrm>
          <a:prstGeom prst="rect">
            <a:avLst/>
          </a:prstGeom>
        </p:spPr>
      </p:pic>
    </p:spTree>
    <p:extLst>
      <p:ext uri="{BB962C8B-B14F-4D97-AF65-F5344CB8AC3E}">
        <p14:creationId xmlns:p14="http://schemas.microsoft.com/office/powerpoint/2010/main" val="2984700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63478-C256-2E46-9966-CCAEF4526191}"/>
              </a:ext>
            </a:extLst>
          </p:cNvPr>
          <p:cNvSpPr>
            <a:spLocks noGrp="1"/>
          </p:cNvSpPr>
          <p:nvPr>
            <p:ph type="title"/>
          </p:nvPr>
        </p:nvSpPr>
        <p:spPr>
          <a:xfrm>
            <a:off x="648929" y="629266"/>
            <a:ext cx="3505495" cy="1622321"/>
          </a:xfrm>
        </p:spPr>
        <p:txBody>
          <a:bodyPr vert="horz" lIns="91440" tIns="45720" rIns="91440" bIns="45720" rtlCol="0">
            <a:normAutofit/>
          </a:bodyPr>
          <a:lstStyle/>
          <a:p>
            <a:r>
              <a:rPr lang="en-US" sz="3700" kern="1200">
                <a:latin typeface="+mj-lt"/>
                <a:ea typeface="+mj-ea"/>
                <a:cs typeface="+mj-cs"/>
              </a:rPr>
              <a:t>Signs and Symptoms of a Heart Attack </a:t>
            </a:r>
          </a:p>
        </p:txBody>
      </p:sp>
      <p:sp>
        <p:nvSpPr>
          <p:cNvPr id="32" name="Content Placeholder 31">
            <a:extLst>
              <a:ext uri="{FF2B5EF4-FFF2-40B4-BE49-F238E27FC236}">
                <a16:creationId xmlns:a16="http://schemas.microsoft.com/office/drawing/2014/main" id="{7FA13214-E47F-48B3-8DCB-5DC9CD704322}"/>
              </a:ext>
            </a:extLst>
          </p:cNvPr>
          <p:cNvSpPr>
            <a:spLocks noGrp="1"/>
          </p:cNvSpPr>
          <p:nvPr>
            <p:ph idx="1"/>
          </p:nvPr>
        </p:nvSpPr>
        <p:spPr>
          <a:xfrm>
            <a:off x="648931" y="2438400"/>
            <a:ext cx="3505494" cy="3785419"/>
          </a:xfrm>
        </p:spPr>
        <p:txBody>
          <a:bodyPr>
            <a:normAutofit/>
          </a:bodyPr>
          <a:lstStyle/>
          <a:p>
            <a:r>
              <a:rPr lang="en-US" sz="1800" dirty="0"/>
              <a:t>If you experience any of these signs, you should: </a:t>
            </a:r>
          </a:p>
          <a:p>
            <a:pPr lvl="1"/>
            <a:r>
              <a:rPr lang="en-US" sz="1800" dirty="0"/>
              <a:t>Call 9-1-1 </a:t>
            </a:r>
          </a:p>
          <a:p>
            <a:pPr lvl="1"/>
            <a:r>
              <a:rPr lang="en-US" sz="1800" dirty="0"/>
              <a:t>Stop all activity and lie down</a:t>
            </a:r>
          </a:p>
          <a:p>
            <a:pPr lvl="1"/>
            <a:r>
              <a:rPr lang="en-US" sz="1800" dirty="0"/>
              <a:t>If you take nitroglycerin, take your normal dosage</a:t>
            </a:r>
          </a:p>
          <a:p>
            <a:pPr lvl="1"/>
            <a:r>
              <a:rPr lang="en-US" sz="1800" dirty="0"/>
              <a:t>Chew and swallow two 81mg tablets or one 325 tablet of ASA</a:t>
            </a:r>
          </a:p>
          <a:p>
            <a:pPr lvl="1"/>
            <a:r>
              <a:rPr lang="en-US" sz="1800" dirty="0"/>
              <a:t>Keep a list of medications in your wallet or on your phone (easily accessible) </a:t>
            </a:r>
          </a:p>
        </p:txBody>
      </p:sp>
      <p:sp>
        <p:nvSpPr>
          <p:cNvPr id="35" name="Rectangle 34">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57E0994E-010B-C241-8EF9-42D4E082F06F}"/>
              </a:ext>
            </a:extLst>
          </p:cNvPr>
          <p:cNvPicPr>
            <a:picLocks noChangeAspect="1"/>
          </p:cNvPicPr>
          <p:nvPr/>
        </p:nvPicPr>
        <p:blipFill>
          <a:blip r:embed="rId2"/>
          <a:stretch>
            <a:fillRect/>
          </a:stretch>
        </p:blipFill>
        <p:spPr>
          <a:xfrm>
            <a:off x="5123688" y="557784"/>
            <a:ext cx="6584098" cy="5739187"/>
          </a:xfrm>
          <a:prstGeom prst="rect">
            <a:avLst/>
          </a:prstGeom>
          <a:effectLst/>
        </p:spPr>
      </p:pic>
    </p:spTree>
    <p:extLst>
      <p:ext uri="{BB962C8B-B14F-4D97-AF65-F5344CB8AC3E}">
        <p14:creationId xmlns:p14="http://schemas.microsoft.com/office/powerpoint/2010/main" val="395568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5F43C1-2752-1347-A957-F8185D6AD0D0}"/>
              </a:ext>
            </a:extLst>
          </p:cNvPr>
          <p:cNvSpPr>
            <a:spLocks noGrp="1"/>
          </p:cNvSpPr>
          <p:nvPr>
            <p:ph type="title"/>
          </p:nvPr>
        </p:nvSpPr>
        <p:spPr>
          <a:xfrm>
            <a:off x="1115568" y="548640"/>
            <a:ext cx="10168128" cy="1179576"/>
          </a:xfrm>
        </p:spPr>
        <p:txBody>
          <a:bodyPr>
            <a:normAutofit/>
          </a:bodyPr>
          <a:lstStyle/>
          <a:p>
            <a:r>
              <a:rPr lang="en-US" sz="4000"/>
              <a:t>Diagnostic Testing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E641549-E674-2C4B-AD34-5C5FAB26A7B9}"/>
              </a:ext>
            </a:extLst>
          </p:cNvPr>
          <p:cNvSpPr>
            <a:spLocks noGrp="1"/>
          </p:cNvSpPr>
          <p:nvPr>
            <p:ph idx="1"/>
          </p:nvPr>
        </p:nvSpPr>
        <p:spPr>
          <a:xfrm>
            <a:off x="1115568" y="2481943"/>
            <a:ext cx="10168128" cy="3695020"/>
          </a:xfrm>
        </p:spPr>
        <p:txBody>
          <a:bodyPr>
            <a:normAutofit lnSpcReduction="10000"/>
          </a:bodyPr>
          <a:lstStyle/>
          <a:p>
            <a:r>
              <a:rPr lang="en-US" sz="2200" dirty="0"/>
              <a:t>Blood tests to check certain enzymes.</a:t>
            </a:r>
          </a:p>
          <a:p>
            <a:r>
              <a:rPr lang="en-US" sz="2200" dirty="0"/>
              <a:t>Chest x-ray to look at the size of your heart.</a:t>
            </a:r>
          </a:p>
          <a:p>
            <a:r>
              <a:rPr lang="en-US" sz="2200" dirty="0"/>
              <a:t>Electrocardiogram to look at the electrical activity of your heart.</a:t>
            </a:r>
          </a:p>
          <a:p>
            <a:r>
              <a:rPr lang="en-US" sz="2200" dirty="0"/>
              <a:t>Exercise stress test to look at how your heart responds to exercise.</a:t>
            </a:r>
          </a:p>
          <a:p>
            <a:r>
              <a:rPr lang="en-US" sz="2200" dirty="0"/>
              <a:t>Nuclear medicine scan to look at the pumping of your heart.</a:t>
            </a:r>
          </a:p>
          <a:p>
            <a:r>
              <a:rPr lang="en-US" sz="2200" dirty="0"/>
              <a:t>Angiogram to check for blockages in the arteries.</a:t>
            </a:r>
          </a:p>
          <a:p>
            <a:r>
              <a:rPr lang="en-US" sz="2200" dirty="0"/>
              <a:t>Echocardiogram to look at the movements of your heart and measure ejection fraction.</a:t>
            </a:r>
          </a:p>
          <a:p>
            <a:r>
              <a:rPr lang="en-US" sz="2200" dirty="0"/>
              <a:t>*If you are stable, you will have a yearly check up. If unstable, call for an earlier appointment. </a:t>
            </a:r>
          </a:p>
        </p:txBody>
      </p:sp>
    </p:spTree>
    <p:extLst>
      <p:ext uri="{BB962C8B-B14F-4D97-AF65-F5344CB8AC3E}">
        <p14:creationId xmlns:p14="http://schemas.microsoft.com/office/powerpoint/2010/main" val="2266290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7F2EF8-F2E9-4947-95FC-AFC402FD9153}"/>
              </a:ext>
            </a:extLst>
          </p:cNvPr>
          <p:cNvSpPr>
            <a:spLocks noGrp="1"/>
          </p:cNvSpPr>
          <p:nvPr>
            <p:ph type="title"/>
          </p:nvPr>
        </p:nvSpPr>
        <p:spPr>
          <a:xfrm>
            <a:off x="841248" y="548640"/>
            <a:ext cx="3600860" cy="5431536"/>
          </a:xfrm>
        </p:spPr>
        <p:txBody>
          <a:bodyPr>
            <a:normAutofit/>
          </a:bodyPr>
          <a:lstStyle/>
          <a:p>
            <a:r>
              <a:rPr lang="en-US" sz="5400" dirty="0"/>
              <a:t>Surgery and Device Therapy</a:t>
            </a:r>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8A08415-4D66-5741-8321-EABEB1D082F2}"/>
              </a:ext>
            </a:extLst>
          </p:cNvPr>
          <p:cNvSpPr>
            <a:spLocks noGrp="1"/>
          </p:cNvSpPr>
          <p:nvPr>
            <p:ph idx="1"/>
          </p:nvPr>
        </p:nvSpPr>
        <p:spPr>
          <a:xfrm>
            <a:off x="5126418" y="552091"/>
            <a:ext cx="6224335" cy="5431536"/>
          </a:xfrm>
        </p:spPr>
        <p:txBody>
          <a:bodyPr anchor="ctr">
            <a:normAutofit/>
          </a:bodyPr>
          <a:lstStyle/>
          <a:p>
            <a:r>
              <a:rPr lang="en-US" sz="2200" dirty="0"/>
              <a:t>Depending on the severity, your doctor may recommend surgery. People with coronary artery disease may be considered for: </a:t>
            </a:r>
          </a:p>
          <a:p>
            <a:pPr lvl="1"/>
            <a:r>
              <a:rPr lang="en-US" sz="2200" dirty="0"/>
              <a:t>Percutaneous coronary intervention or angioplasty</a:t>
            </a:r>
          </a:p>
          <a:p>
            <a:pPr lvl="1"/>
            <a:r>
              <a:rPr lang="en-US" sz="2200" dirty="0"/>
              <a:t>Bypass surgery</a:t>
            </a:r>
          </a:p>
          <a:p>
            <a:pPr lvl="1"/>
            <a:r>
              <a:rPr lang="en-US" sz="2200" dirty="0"/>
              <a:t>Implantable cardioverter defibrillator (ICD)</a:t>
            </a:r>
          </a:p>
          <a:p>
            <a:pPr lvl="1"/>
            <a:r>
              <a:rPr lang="en-US" sz="2200" dirty="0"/>
              <a:t>Pacemaker </a:t>
            </a:r>
          </a:p>
        </p:txBody>
      </p:sp>
    </p:spTree>
    <p:extLst>
      <p:ext uri="{BB962C8B-B14F-4D97-AF65-F5344CB8AC3E}">
        <p14:creationId xmlns:p14="http://schemas.microsoft.com/office/powerpoint/2010/main" val="1267927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2B919-5DCC-0C4C-8572-34A345728982}"/>
              </a:ext>
            </a:extLst>
          </p:cNvPr>
          <p:cNvSpPr>
            <a:spLocks noGrp="1"/>
          </p:cNvSpPr>
          <p:nvPr>
            <p:ph type="title"/>
          </p:nvPr>
        </p:nvSpPr>
        <p:spPr>
          <a:xfrm>
            <a:off x="5234260" y="785611"/>
            <a:ext cx="5992540" cy="1314853"/>
          </a:xfrm>
        </p:spPr>
        <p:txBody>
          <a:bodyPr anchor="b">
            <a:normAutofit/>
          </a:bodyPr>
          <a:lstStyle/>
          <a:p>
            <a:r>
              <a:rPr lang="en-US" sz="4000"/>
              <a:t>Medical Risk Factors for Heart Disease </a:t>
            </a:r>
          </a:p>
        </p:txBody>
      </p:sp>
      <p:sp>
        <p:nvSpPr>
          <p:cNvPr id="17" name="Content Placeholder 16">
            <a:extLst>
              <a:ext uri="{FF2B5EF4-FFF2-40B4-BE49-F238E27FC236}">
                <a16:creationId xmlns:a16="http://schemas.microsoft.com/office/drawing/2014/main" id="{CCC37E09-92E1-4DC3-9A6C-06B378CC8C70}"/>
              </a:ext>
            </a:extLst>
          </p:cNvPr>
          <p:cNvSpPr>
            <a:spLocks noGrp="1"/>
          </p:cNvSpPr>
          <p:nvPr>
            <p:ph idx="1"/>
          </p:nvPr>
        </p:nvSpPr>
        <p:spPr>
          <a:xfrm>
            <a:off x="5054958" y="2743937"/>
            <a:ext cx="6147073" cy="3108424"/>
          </a:xfrm>
        </p:spPr>
        <p:txBody>
          <a:bodyPr>
            <a:normAutofit/>
          </a:bodyPr>
          <a:lstStyle/>
          <a:p>
            <a:r>
              <a:rPr lang="en-US" sz="2400"/>
              <a:t>High blood pressure</a:t>
            </a:r>
          </a:p>
          <a:p>
            <a:r>
              <a:rPr lang="en-US" sz="2400"/>
              <a:t>High cholesterol and triglycerides </a:t>
            </a:r>
          </a:p>
          <a:p>
            <a:r>
              <a:rPr lang="en-US" sz="2400"/>
              <a:t>Diabetes</a:t>
            </a:r>
          </a:p>
          <a:p>
            <a:r>
              <a:rPr lang="en-US" sz="2400"/>
              <a:t>Pre-eclampsia </a:t>
            </a:r>
          </a:p>
          <a:p>
            <a:endParaRPr lang="en-US" sz="2400" dirty="0"/>
          </a:p>
        </p:txBody>
      </p:sp>
      <p:sp>
        <p:nvSpPr>
          <p:cNvPr id="60" name="Rectangle 54">
            <a:extLst>
              <a:ext uri="{FF2B5EF4-FFF2-40B4-BE49-F238E27FC236}">
                <a16:creationId xmlns:a16="http://schemas.microsoft.com/office/drawing/2014/main" id="{85EE8969-963B-4684-B457-EC3E23FEE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4654296" cy="6861717"/>
          </a:xfrm>
          <a:prstGeom prst="rect">
            <a:avLst/>
          </a:prstGeom>
          <a:solidFill>
            <a:schemeClr val="bg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7E6E6"/>
              </a:solidFill>
              <a:effectLst/>
              <a:uLnTx/>
              <a:uFillTx/>
              <a:latin typeface="Calibri" panose="020F0502020204030204"/>
              <a:ea typeface="+mn-ea"/>
              <a:cs typeface="+mn-cs"/>
            </a:endParaRPr>
          </a:p>
        </p:txBody>
      </p:sp>
      <p:sp>
        <p:nvSpPr>
          <p:cNvPr id="61" name="Rounded Rectangle 13">
            <a:extLst>
              <a:ext uri="{FF2B5EF4-FFF2-40B4-BE49-F238E27FC236}">
                <a16:creationId xmlns:a16="http://schemas.microsoft.com/office/drawing/2014/main" id="{FF6CD192-AEC2-4532-8B04-F02223764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655" y="986164"/>
            <a:ext cx="3373935" cy="4358546"/>
          </a:xfrm>
          <a:prstGeom prst="roundRect">
            <a:avLst>
              <a:gd name="adj" fmla="val 2462"/>
            </a:avLst>
          </a:prstGeom>
          <a:solidFill>
            <a:schemeClr val="bg1"/>
          </a:solid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Stethoscope outline">
            <a:extLst>
              <a:ext uri="{FF2B5EF4-FFF2-40B4-BE49-F238E27FC236}">
                <a16:creationId xmlns:a16="http://schemas.microsoft.com/office/drawing/2014/main" id="{1C4AF29C-BB18-504C-AA99-337585D9DB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9970" y="1849335"/>
            <a:ext cx="2679741" cy="2679741"/>
          </a:xfrm>
          <a:prstGeom prst="rect">
            <a:avLst/>
          </a:prstGeom>
        </p:spPr>
      </p:pic>
      <p:cxnSp>
        <p:nvCxnSpPr>
          <p:cNvPr id="59" name="Straight Connector 58">
            <a:extLst>
              <a:ext uri="{FF2B5EF4-FFF2-40B4-BE49-F238E27FC236}">
                <a16:creationId xmlns:a16="http://schemas.microsoft.com/office/drawing/2014/main" id="{ED22D97A-9000-40A1-A671-A23DB8BF93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54983" y="2422200"/>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5204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B0C63-4E8D-D24D-B93B-990022D09572}"/>
              </a:ext>
            </a:extLst>
          </p:cNvPr>
          <p:cNvSpPr>
            <a:spLocks noGrp="1"/>
          </p:cNvSpPr>
          <p:nvPr>
            <p:ph type="title"/>
          </p:nvPr>
        </p:nvSpPr>
        <p:spPr>
          <a:xfrm>
            <a:off x="648929" y="629266"/>
            <a:ext cx="3505495" cy="1622321"/>
          </a:xfrm>
        </p:spPr>
        <p:txBody>
          <a:bodyPr vert="horz" lIns="91440" tIns="45720" rIns="91440" bIns="45720" rtlCol="0">
            <a:normAutofit/>
          </a:bodyPr>
          <a:lstStyle/>
          <a:p>
            <a:r>
              <a:rPr lang="en-US" kern="1200">
                <a:latin typeface="+mj-lt"/>
                <a:ea typeface="+mj-ea"/>
                <a:cs typeface="+mj-cs"/>
              </a:rPr>
              <a:t>Blood Pressure </a:t>
            </a:r>
          </a:p>
        </p:txBody>
      </p:sp>
      <p:sp>
        <p:nvSpPr>
          <p:cNvPr id="42" name="Content Placeholder 41">
            <a:extLst>
              <a:ext uri="{FF2B5EF4-FFF2-40B4-BE49-F238E27FC236}">
                <a16:creationId xmlns:a16="http://schemas.microsoft.com/office/drawing/2014/main" id="{A680A36E-D994-40B6-BC57-93EB36A2972B}"/>
              </a:ext>
            </a:extLst>
          </p:cNvPr>
          <p:cNvSpPr>
            <a:spLocks noGrp="1"/>
          </p:cNvSpPr>
          <p:nvPr>
            <p:ph idx="1"/>
          </p:nvPr>
        </p:nvSpPr>
        <p:spPr>
          <a:xfrm>
            <a:off x="648930" y="2021589"/>
            <a:ext cx="3505494" cy="3785419"/>
          </a:xfrm>
        </p:spPr>
        <p:txBody>
          <a:bodyPr>
            <a:normAutofit fontScale="85000" lnSpcReduction="20000"/>
          </a:bodyPr>
          <a:lstStyle/>
          <a:p>
            <a:pPr marL="0" indent="0">
              <a:buNone/>
            </a:pPr>
            <a:endParaRPr lang="en-US" sz="2000" dirty="0"/>
          </a:p>
          <a:p>
            <a:r>
              <a:rPr lang="en-US" sz="2000" dirty="0"/>
              <a:t>High blood pressure is when the heart must work harder than normal to pump blood through the arteries. </a:t>
            </a:r>
          </a:p>
          <a:p>
            <a:r>
              <a:rPr lang="en-US" sz="2000" dirty="0"/>
              <a:t>High blood pressure is associated with a 2 to 5x greater incidence of CAD.  </a:t>
            </a:r>
          </a:p>
          <a:p>
            <a:r>
              <a:rPr lang="en-US" sz="2000" dirty="0"/>
              <a:t>Signs and symptoms of high blood pressure: fatigue, headache, vision problems </a:t>
            </a:r>
          </a:p>
          <a:p>
            <a:r>
              <a:rPr lang="en-US" sz="2000" dirty="0"/>
              <a:t>Should have own blood pressure device – can be covered by some private insurance </a:t>
            </a:r>
          </a:p>
          <a:p>
            <a:r>
              <a:rPr lang="en-US" sz="2000" dirty="0"/>
              <a:t>High blood pressure: &gt;140/90</a:t>
            </a:r>
          </a:p>
          <a:p>
            <a:endParaRPr lang="en-US" sz="2000" dirty="0"/>
          </a:p>
        </p:txBody>
      </p:sp>
      <p:sp>
        <p:nvSpPr>
          <p:cNvPr id="45" name="Rectangle 44">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B468DD69-5C4A-4C42-A5F2-6D5C2FE3F7E5}"/>
              </a:ext>
            </a:extLst>
          </p:cNvPr>
          <p:cNvPicPr>
            <a:picLocks noChangeAspect="1"/>
          </p:cNvPicPr>
          <p:nvPr/>
        </p:nvPicPr>
        <p:blipFill>
          <a:blip r:embed="rId2"/>
          <a:stretch>
            <a:fillRect/>
          </a:stretch>
        </p:blipFill>
        <p:spPr>
          <a:xfrm>
            <a:off x="5835040" y="807593"/>
            <a:ext cx="5160974" cy="5239568"/>
          </a:xfrm>
          <a:prstGeom prst="rect">
            <a:avLst/>
          </a:prstGeom>
          <a:effectLst/>
        </p:spPr>
      </p:pic>
    </p:spTree>
    <p:extLst>
      <p:ext uri="{BB962C8B-B14F-4D97-AF65-F5344CB8AC3E}">
        <p14:creationId xmlns:p14="http://schemas.microsoft.com/office/powerpoint/2010/main" val="71546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BA4ABA-9C19-4447-9720-33581C3D2E0D}"/>
              </a:ext>
            </a:extLst>
          </p:cNvPr>
          <p:cNvSpPr>
            <a:spLocks noGrp="1"/>
          </p:cNvSpPr>
          <p:nvPr>
            <p:ph type="title"/>
          </p:nvPr>
        </p:nvSpPr>
        <p:spPr>
          <a:xfrm>
            <a:off x="621792" y="1161288"/>
            <a:ext cx="3602736" cy="4526280"/>
          </a:xfrm>
        </p:spPr>
        <p:txBody>
          <a:bodyPr>
            <a:normAutofit/>
          </a:bodyPr>
          <a:lstStyle/>
          <a:p>
            <a:r>
              <a:rPr lang="en-US" sz="4000" dirty="0"/>
              <a:t>Cholesterol and Triglycerides </a:t>
            </a:r>
          </a:p>
        </p:txBody>
      </p:sp>
      <p:sp>
        <p:nvSpPr>
          <p:cNvPr id="21"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B11B79F-B7E4-414D-A55E-60AD61E2B429}"/>
              </a:ext>
            </a:extLst>
          </p:cNvPr>
          <p:cNvSpPr>
            <a:spLocks noGrp="1"/>
          </p:cNvSpPr>
          <p:nvPr>
            <p:ph idx="1"/>
          </p:nvPr>
        </p:nvSpPr>
        <p:spPr>
          <a:xfrm>
            <a:off x="5114292" y="694944"/>
            <a:ext cx="5916603" cy="4992624"/>
          </a:xfrm>
        </p:spPr>
        <p:txBody>
          <a:bodyPr anchor="ctr">
            <a:normAutofit fontScale="92500" lnSpcReduction="10000"/>
          </a:bodyPr>
          <a:lstStyle/>
          <a:p>
            <a:r>
              <a:rPr lang="en-US" sz="2400" dirty="0"/>
              <a:t>Three types of fats that are normally found in the blood: </a:t>
            </a:r>
          </a:p>
          <a:p>
            <a:pPr lvl="1"/>
            <a:r>
              <a:rPr lang="en-US" b="1" dirty="0"/>
              <a:t>LDL cholesterol </a:t>
            </a:r>
          </a:p>
          <a:p>
            <a:pPr lvl="2"/>
            <a:r>
              <a:rPr lang="en-US" sz="2400" dirty="0"/>
              <a:t>Bad cholesterol as it can increase plaque buildup </a:t>
            </a:r>
          </a:p>
          <a:p>
            <a:pPr lvl="2"/>
            <a:r>
              <a:rPr lang="en-US" sz="2400" dirty="0"/>
              <a:t>Important to treat (usually *statins)</a:t>
            </a:r>
          </a:p>
          <a:p>
            <a:pPr lvl="1"/>
            <a:r>
              <a:rPr lang="en-US" dirty="0"/>
              <a:t>HDL cholesterol</a:t>
            </a:r>
          </a:p>
          <a:p>
            <a:pPr lvl="2"/>
            <a:r>
              <a:rPr lang="en-US" sz="2400" dirty="0"/>
              <a:t>Good cholesterol as it helps move bad cholesterol to the liver for breakdown</a:t>
            </a:r>
          </a:p>
          <a:p>
            <a:pPr lvl="1"/>
            <a:r>
              <a:rPr lang="en-US" dirty="0"/>
              <a:t>Triglycerides</a:t>
            </a:r>
          </a:p>
          <a:p>
            <a:pPr lvl="2"/>
            <a:r>
              <a:rPr lang="en-US" sz="2400" dirty="0"/>
              <a:t>Type of fat, not cholesterol- the body uses some calories to switch to triglycerides </a:t>
            </a:r>
          </a:p>
          <a:p>
            <a:pPr lvl="2"/>
            <a:r>
              <a:rPr lang="en-US" sz="2400" dirty="0"/>
              <a:t>Can contribute to future risk of heart attack and strokes </a:t>
            </a:r>
          </a:p>
        </p:txBody>
      </p:sp>
    </p:spTree>
    <p:extLst>
      <p:ext uri="{BB962C8B-B14F-4D97-AF65-F5344CB8AC3E}">
        <p14:creationId xmlns:p14="http://schemas.microsoft.com/office/powerpoint/2010/main" val="469772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16">
            <a:extLst>
              <a:ext uri="{FF2B5EF4-FFF2-40B4-BE49-F238E27FC236}">
                <a16:creationId xmlns:a16="http://schemas.microsoft.com/office/drawing/2014/main" id="{5C9B446A-6343-4E56-90BA-061E4DDF0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5" name="Freeform: Shape 18">
            <a:extLst>
              <a:ext uri="{FF2B5EF4-FFF2-40B4-BE49-F238E27FC236}">
                <a16:creationId xmlns:a16="http://schemas.microsoft.com/office/drawing/2014/main" id="{3EC72A1B-03D3-499C-B4BF-AC68EEC22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6" name="Freeform: Shape 20">
            <a:extLst>
              <a:ext uri="{FF2B5EF4-FFF2-40B4-BE49-F238E27FC236}">
                <a16:creationId xmlns:a16="http://schemas.microsoft.com/office/drawing/2014/main" id="{216322C2-3CF0-4D33-BF90-3F384CF6D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920193-255F-414B-A49B-A4260EACFF4F}"/>
              </a:ext>
            </a:extLst>
          </p:cNvPr>
          <p:cNvSpPr>
            <a:spLocks noGrp="1"/>
          </p:cNvSpPr>
          <p:nvPr>
            <p:ph type="title"/>
          </p:nvPr>
        </p:nvSpPr>
        <p:spPr>
          <a:xfrm>
            <a:off x="371094" y="1161288"/>
            <a:ext cx="3438144" cy="1124712"/>
          </a:xfrm>
        </p:spPr>
        <p:txBody>
          <a:bodyPr anchor="b">
            <a:normAutofit/>
          </a:bodyPr>
          <a:lstStyle/>
          <a:p>
            <a:r>
              <a:rPr lang="en-US" sz="4000" dirty="0"/>
              <a:t>Diabetes</a:t>
            </a:r>
          </a:p>
        </p:txBody>
      </p:sp>
      <p:sp>
        <p:nvSpPr>
          <p:cNvPr id="57" name="Rectangle 2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8" name="Rectangle 2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15D3F29-6683-D445-952A-2BB4AE855AD5}"/>
              </a:ext>
            </a:extLst>
          </p:cNvPr>
          <p:cNvSpPr>
            <a:spLocks noGrp="1"/>
          </p:cNvSpPr>
          <p:nvPr>
            <p:ph idx="1"/>
          </p:nvPr>
        </p:nvSpPr>
        <p:spPr>
          <a:xfrm>
            <a:off x="371094" y="2718054"/>
            <a:ext cx="3438906" cy="3207258"/>
          </a:xfrm>
        </p:spPr>
        <p:txBody>
          <a:bodyPr anchor="t">
            <a:normAutofit/>
          </a:bodyPr>
          <a:lstStyle/>
          <a:p>
            <a:pPr marL="0" indent="0">
              <a:buNone/>
            </a:pPr>
            <a:endParaRPr lang="en-US" sz="1700" dirty="0"/>
          </a:p>
          <a:p>
            <a:r>
              <a:rPr lang="en-US" sz="1700" dirty="0"/>
              <a:t>If your body does not make enough insulin or cannot use it properly, then you will have high blood sugar. </a:t>
            </a:r>
          </a:p>
          <a:p>
            <a:r>
              <a:rPr lang="en-US" sz="1700" dirty="0"/>
              <a:t>High blood sugar increases plaque buildup and narrowing of the arteries. </a:t>
            </a:r>
          </a:p>
          <a:p>
            <a:r>
              <a:rPr lang="en-US" sz="1700" dirty="0"/>
              <a:t>HbA1C (3-month average) should be &lt;7.0mmol </a:t>
            </a:r>
          </a:p>
        </p:txBody>
      </p:sp>
      <p:pic>
        <p:nvPicPr>
          <p:cNvPr id="5" name="Picture 4" descr="Graphical user interface, application, timeline&#10;&#10;Description automatically generated">
            <a:extLst>
              <a:ext uri="{FF2B5EF4-FFF2-40B4-BE49-F238E27FC236}">
                <a16:creationId xmlns:a16="http://schemas.microsoft.com/office/drawing/2014/main" id="{342FAE00-8A54-A945-AA6A-D8A548FA7FC1}"/>
              </a:ext>
            </a:extLst>
          </p:cNvPr>
          <p:cNvPicPr>
            <a:picLocks noChangeAspect="1"/>
          </p:cNvPicPr>
          <p:nvPr/>
        </p:nvPicPr>
        <p:blipFill>
          <a:blip r:embed="rId3"/>
          <a:stretch>
            <a:fillRect/>
          </a:stretch>
        </p:blipFill>
        <p:spPr>
          <a:xfrm>
            <a:off x="4898967" y="404037"/>
            <a:ext cx="6921940" cy="6103089"/>
          </a:xfrm>
          <a:prstGeom prst="rect">
            <a:avLst/>
          </a:prstGeom>
        </p:spPr>
      </p:pic>
    </p:spTree>
    <p:extLst>
      <p:ext uri="{BB962C8B-B14F-4D97-AF65-F5344CB8AC3E}">
        <p14:creationId xmlns:p14="http://schemas.microsoft.com/office/powerpoint/2010/main" val="1491925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30A7E-FBF1-314B-B538-A9CAFF7A2ABF}"/>
              </a:ext>
            </a:extLst>
          </p:cNvPr>
          <p:cNvSpPr>
            <a:spLocks noGrp="1"/>
          </p:cNvSpPr>
          <p:nvPr>
            <p:ph type="title"/>
          </p:nvPr>
        </p:nvSpPr>
        <p:spPr>
          <a:xfrm>
            <a:off x="648929" y="629266"/>
            <a:ext cx="3505495" cy="1622321"/>
          </a:xfrm>
        </p:spPr>
        <p:txBody>
          <a:bodyPr>
            <a:normAutofit/>
          </a:bodyPr>
          <a:lstStyle/>
          <a:p>
            <a:r>
              <a:rPr lang="en-US"/>
              <a:t>Pre-Eclampsia </a:t>
            </a:r>
          </a:p>
        </p:txBody>
      </p:sp>
      <p:sp>
        <p:nvSpPr>
          <p:cNvPr id="8" name="Content Placeholder 7">
            <a:extLst>
              <a:ext uri="{FF2B5EF4-FFF2-40B4-BE49-F238E27FC236}">
                <a16:creationId xmlns:a16="http://schemas.microsoft.com/office/drawing/2014/main" id="{5315D92C-D849-9341-BC30-DF51397B34CE}"/>
              </a:ext>
            </a:extLst>
          </p:cNvPr>
          <p:cNvSpPr>
            <a:spLocks noGrp="1"/>
          </p:cNvSpPr>
          <p:nvPr>
            <p:ph idx="1"/>
          </p:nvPr>
        </p:nvSpPr>
        <p:spPr>
          <a:xfrm>
            <a:off x="648931" y="2438400"/>
            <a:ext cx="3505494" cy="3785419"/>
          </a:xfrm>
        </p:spPr>
        <p:txBody>
          <a:bodyPr>
            <a:normAutofit/>
          </a:bodyPr>
          <a:lstStyle/>
          <a:p>
            <a:pPr lvl="0"/>
            <a:r>
              <a:rPr lang="en-US" sz="2000"/>
              <a:t>High blood pressure after 20 weeks of pregnancy </a:t>
            </a:r>
          </a:p>
          <a:p>
            <a:pPr lvl="0"/>
            <a:r>
              <a:rPr lang="en-US" sz="2000"/>
              <a:t>Women who had pre-eclampsia during pregnancy have an increased risk of high blood pressure and heart disease. </a:t>
            </a:r>
          </a:p>
        </p:txBody>
      </p:sp>
      <p:sp>
        <p:nvSpPr>
          <p:cNvPr id="52" name="Rectangle 4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imeline&#10;&#10;Description automatically generated">
            <a:extLst>
              <a:ext uri="{FF2B5EF4-FFF2-40B4-BE49-F238E27FC236}">
                <a16:creationId xmlns:a16="http://schemas.microsoft.com/office/drawing/2014/main" id="{A720639A-EEA5-544D-AF4C-F2DC502CE9B4}"/>
              </a:ext>
            </a:extLst>
          </p:cNvPr>
          <p:cNvPicPr>
            <a:picLocks noChangeAspect="1"/>
          </p:cNvPicPr>
          <p:nvPr/>
        </p:nvPicPr>
        <p:blipFill>
          <a:blip r:embed="rId3"/>
          <a:stretch>
            <a:fillRect/>
          </a:stretch>
        </p:blipFill>
        <p:spPr>
          <a:xfrm>
            <a:off x="5405862" y="1726916"/>
            <a:ext cx="6019331" cy="3400921"/>
          </a:xfrm>
          <a:prstGeom prst="rect">
            <a:avLst/>
          </a:prstGeom>
          <a:effectLst/>
        </p:spPr>
      </p:pic>
    </p:spTree>
    <p:extLst>
      <p:ext uri="{BB962C8B-B14F-4D97-AF65-F5344CB8AC3E}">
        <p14:creationId xmlns:p14="http://schemas.microsoft.com/office/powerpoint/2010/main" val="2224280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2">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9084DD-842E-254F-8C78-F38A08DCD954}"/>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Modifiable Risk Factors for Heart Disease</a:t>
            </a:r>
          </a:p>
        </p:txBody>
      </p:sp>
      <p:cxnSp>
        <p:nvCxnSpPr>
          <p:cNvPr id="38" name="Straight Connector 34">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9" name="Content Placeholder 8">
            <a:extLst>
              <a:ext uri="{FF2B5EF4-FFF2-40B4-BE49-F238E27FC236}">
                <a16:creationId xmlns:a16="http://schemas.microsoft.com/office/drawing/2014/main" id="{19E4B9E2-FB49-4B4C-ADAD-F5A1A5751F78}"/>
              </a:ext>
            </a:extLst>
          </p:cNvPr>
          <p:cNvSpPr>
            <a:spLocks noGrp="1"/>
          </p:cNvSpPr>
          <p:nvPr>
            <p:ph idx="1"/>
          </p:nvPr>
        </p:nvSpPr>
        <p:spPr>
          <a:xfrm>
            <a:off x="4976031" y="963877"/>
            <a:ext cx="6377769" cy="4930246"/>
          </a:xfrm>
        </p:spPr>
        <p:txBody>
          <a:bodyPr anchor="ctr">
            <a:normAutofit/>
          </a:bodyPr>
          <a:lstStyle/>
          <a:p>
            <a:r>
              <a:rPr lang="en-US" sz="2400"/>
              <a:t>Obesity</a:t>
            </a:r>
          </a:p>
          <a:p>
            <a:r>
              <a:rPr lang="en-US" sz="2400"/>
              <a:t>Alcohol and recreational drug use</a:t>
            </a:r>
          </a:p>
          <a:p>
            <a:r>
              <a:rPr lang="en-US" sz="2400"/>
              <a:t>Smoking</a:t>
            </a:r>
          </a:p>
          <a:p>
            <a:r>
              <a:rPr lang="en-US" sz="2400"/>
              <a:t>Stress</a:t>
            </a:r>
          </a:p>
          <a:p>
            <a:r>
              <a:rPr lang="en-US" sz="2400"/>
              <a:t>Diet</a:t>
            </a:r>
          </a:p>
          <a:p>
            <a:r>
              <a:rPr lang="en-US" sz="2400"/>
              <a:t>Exercise</a:t>
            </a:r>
          </a:p>
        </p:txBody>
      </p:sp>
    </p:spTree>
    <p:extLst>
      <p:ext uri="{BB962C8B-B14F-4D97-AF65-F5344CB8AC3E}">
        <p14:creationId xmlns:p14="http://schemas.microsoft.com/office/powerpoint/2010/main" val="919085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C63A2-4CAD-D441-B798-032B17F67A40}"/>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Unmodifiable Risk Factors for Heart Disease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E08BBD-8339-0641-85FA-54F962FB8FB4}"/>
              </a:ext>
            </a:extLst>
          </p:cNvPr>
          <p:cNvSpPr>
            <a:spLocks noGrp="1"/>
          </p:cNvSpPr>
          <p:nvPr>
            <p:ph idx="1"/>
          </p:nvPr>
        </p:nvSpPr>
        <p:spPr>
          <a:xfrm>
            <a:off x="4976031" y="963877"/>
            <a:ext cx="6377769" cy="4930246"/>
          </a:xfrm>
        </p:spPr>
        <p:txBody>
          <a:bodyPr anchor="ctr">
            <a:normAutofit/>
          </a:bodyPr>
          <a:lstStyle/>
          <a:p>
            <a:r>
              <a:rPr lang="en-US" sz="2400"/>
              <a:t>Age</a:t>
            </a:r>
          </a:p>
          <a:p>
            <a:r>
              <a:rPr lang="en-US" sz="2400"/>
              <a:t>Sex</a:t>
            </a:r>
          </a:p>
          <a:p>
            <a:r>
              <a:rPr lang="en-US" sz="2400"/>
              <a:t>Family history </a:t>
            </a:r>
          </a:p>
          <a:p>
            <a:r>
              <a:rPr lang="en-US" sz="2400"/>
              <a:t>Heritage- Indigenous, South Asian, and African</a:t>
            </a:r>
          </a:p>
          <a:p>
            <a:r>
              <a:rPr lang="en-US" sz="2400"/>
              <a:t>Personal circumstances </a:t>
            </a:r>
          </a:p>
        </p:txBody>
      </p:sp>
    </p:spTree>
    <p:extLst>
      <p:ext uri="{BB962C8B-B14F-4D97-AF65-F5344CB8AC3E}">
        <p14:creationId xmlns:p14="http://schemas.microsoft.com/office/powerpoint/2010/main" val="2903046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B2B6E2-44CD-7043-8D33-32371D72DC0F}"/>
              </a:ext>
            </a:extLst>
          </p:cNvPr>
          <p:cNvSpPr>
            <a:spLocks noGrp="1"/>
          </p:cNvSpPr>
          <p:nvPr>
            <p:ph type="title"/>
          </p:nvPr>
        </p:nvSpPr>
        <p:spPr>
          <a:xfrm>
            <a:off x="643467" y="321734"/>
            <a:ext cx="4970877" cy="1135737"/>
          </a:xfrm>
        </p:spPr>
        <p:txBody>
          <a:bodyPr>
            <a:normAutofit/>
          </a:bodyPr>
          <a:lstStyle/>
          <a:p>
            <a:r>
              <a:rPr lang="en-US" sz="4000" dirty="0"/>
              <a:t>Statistics </a:t>
            </a:r>
          </a:p>
        </p:txBody>
      </p:sp>
      <p:sp>
        <p:nvSpPr>
          <p:cNvPr id="3" name="Content Placeholder 2">
            <a:extLst>
              <a:ext uri="{FF2B5EF4-FFF2-40B4-BE49-F238E27FC236}">
                <a16:creationId xmlns:a16="http://schemas.microsoft.com/office/drawing/2014/main" id="{686BF617-8CCE-694D-86A3-32D9C8082819}"/>
              </a:ext>
            </a:extLst>
          </p:cNvPr>
          <p:cNvSpPr>
            <a:spLocks noGrp="1"/>
          </p:cNvSpPr>
          <p:nvPr>
            <p:ph idx="1"/>
          </p:nvPr>
        </p:nvSpPr>
        <p:spPr>
          <a:xfrm>
            <a:off x="643468" y="1782981"/>
            <a:ext cx="4970877" cy="4393982"/>
          </a:xfrm>
        </p:spPr>
        <p:txBody>
          <a:bodyPr>
            <a:normAutofit/>
          </a:bodyPr>
          <a:lstStyle/>
          <a:p>
            <a:r>
              <a:rPr lang="en-US" sz="2400" dirty="0"/>
              <a:t>Heart disease is the second leading cause of death in both males and females in Canada. </a:t>
            </a:r>
          </a:p>
          <a:p>
            <a:r>
              <a:rPr lang="en-US" sz="2400" dirty="0"/>
              <a:t>Men are 2 times more likely to suffer a heart attack than women.</a:t>
            </a:r>
          </a:p>
          <a:p>
            <a:r>
              <a:rPr lang="en-US" sz="2400" dirty="0"/>
              <a:t>Approximately 2.4 million Canadians live with</a:t>
            </a:r>
            <a:r>
              <a:rPr lang="en-US" sz="2400" i="1" dirty="0"/>
              <a:t> diagnosed </a:t>
            </a:r>
            <a:r>
              <a:rPr lang="en-US" sz="2400" dirty="0"/>
              <a:t>heart disease. </a:t>
            </a:r>
          </a:p>
          <a:p>
            <a:endParaRPr lang="en-US" sz="2000" dirty="0"/>
          </a:p>
        </p:txBody>
      </p:sp>
      <p:sp>
        <p:nvSpPr>
          <p:cNvPr id="23" name="Isosceles Triangle 2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Statistics outline">
            <a:extLst>
              <a:ext uri="{FF2B5EF4-FFF2-40B4-BE49-F238E27FC236}">
                <a16:creationId xmlns:a16="http://schemas.microsoft.com/office/drawing/2014/main" id="{5711F17F-59DC-CC4D-BC4B-F3B3D87EB5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7813" y="783639"/>
            <a:ext cx="5290720" cy="5290720"/>
          </a:xfrm>
          <a:prstGeom prst="rect">
            <a:avLst/>
          </a:prstGeom>
        </p:spPr>
      </p:pic>
      <p:grpSp>
        <p:nvGrpSpPr>
          <p:cNvPr id="27" name="Group 26">
            <a:extLst>
              <a:ext uri="{FF2B5EF4-FFF2-40B4-BE49-F238E27FC236}">
                <a16:creationId xmlns:a16="http://schemas.microsoft.com/office/drawing/2014/main" id="{15CBE6EC-46EF-45D9-8E16-DCDC5917CA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94720" y="0"/>
            <a:ext cx="1097280" cy="1097280"/>
            <a:chOff x="11094720" y="0"/>
            <a:chExt cx="1097280" cy="1097280"/>
          </a:xfrm>
        </p:grpSpPr>
        <p:sp>
          <p:nvSpPr>
            <p:cNvPr id="28" name="Isosceles Triangle 27">
              <a:extLst>
                <a:ext uri="{FF2B5EF4-FFF2-40B4-BE49-F238E27FC236}">
                  <a16:creationId xmlns:a16="http://schemas.microsoft.com/office/drawing/2014/main" id="{DEEDCD65-9740-4F34-BDF1-9C068E0532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4B3DA7FD-5CC0-46D1-9DFB-5BAF6BE249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06961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862C32-C4C5-9E4D-92FF-D8A324CEF742}"/>
              </a:ext>
            </a:extLst>
          </p:cNvPr>
          <p:cNvSpPr>
            <a:spLocks noGrp="1"/>
          </p:cNvSpPr>
          <p:nvPr>
            <p:ph type="title"/>
          </p:nvPr>
        </p:nvSpPr>
        <p:spPr>
          <a:xfrm>
            <a:off x="6248400" y="365125"/>
            <a:ext cx="5105398" cy="1952744"/>
          </a:xfrm>
        </p:spPr>
        <p:txBody>
          <a:bodyPr>
            <a:normAutofit/>
          </a:bodyPr>
          <a:lstStyle/>
          <a:p>
            <a:r>
              <a:rPr lang="en-US" dirty="0"/>
              <a:t>Managing your Medications </a:t>
            </a:r>
          </a:p>
        </p:txBody>
      </p:sp>
      <p:sp>
        <p:nvSpPr>
          <p:cNvPr id="19" name="Freeform: Shape 18">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6116569" cy="68580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Content Placeholder 4" descr="Medicine with solid fill">
            <a:extLst>
              <a:ext uri="{FF2B5EF4-FFF2-40B4-BE49-F238E27FC236}">
                <a16:creationId xmlns:a16="http://schemas.microsoft.com/office/drawing/2014/main" id="{6D45A457-1621-6046-8FBF-1DBEA1E87E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134" y="1918107"/>
            <a:ext cx="3195204" cy="3195204"/>
          </a:xfrm>
          <a:prstGeom prst="rect">
            <a:avLst/>
          </a:prstGeom>
        </p:spPr>
      </p:pic>
      <p:sp>
        <p:nvSpPr>
          <p:cNvPr id="9" name="Content Placeholder 8">
            <a:extLst>
              <a:ext uri="{FF2B5EF4-FFF2-40B4-BE49-F238E27FC236}">
                <a16:creationId xmlns:a16="http://schemas.microsoft.com/office/drawing/2014/main" id="{C3046CBA-F591-4F60-9A12-C6997DE10350}"/>
              </a:ext>
            </a:extLst>
          </p:cNvPr>
          <p:cNvSpPr>
            <a:spLocks noGrp="1"/>
          </p:cNvSpPr>
          <p:nvPr>
            <p:ph idx="1"/>
          </p:nvPr>
        </p:nvSpPr>
        <p:spPr>
          <a:xfrm>
            <a:off x="6248400" y="2497257"/>
            <a:ext cx="5105398" cy="3679705"/>
          </a:xfrm>
        </p:spPr>
        <p:txBody>
          <a:bodyPr>
            <a:normAutofit/>
          </a:bodyPr>
          <a:lstStyle/>
          <a:p>
            <a:r>
              <a:rPr lang="en-US" sz="2000" dirty="0"/>
              <a:t>Take medications at the same time each day. </a:t>
            </a:r>
          </a:p>
          <a:p>
            <a:r>
              <a:rPr lang="en-US" sz="2000" dirty="0"/>
              <a:t>Do not change how you take your medications on your own. </a:t>
            </a:r>
          </a:p>
          <a:p>
            <a:r>
              <a:rPr lang="en-US" sz="2000" dirty="0"/>
              <a:t>If you have a hard time remembering to take medications:</a:t>
            </a:r>
          </a:p>
          <a:p>
            <a:pPr lvl="1"/>
            <a:r>
              <a:rPr lang="en-US" sz="2000" dirty="0"/>
              <a:t>Buy a pill organizer</a:t>
            </a:r>
          </a:p>
          <a:p>
            <a:pPr lvl="1"/>
            <a:r>
              <a:rPr lang="en-US" sz="2000" dirty="0"/>
              <a:t>Ask the pharmacy for your medications to be put in blister packs</a:t>
            </a:r>
          </a:p>
        </p:txBody>
      </p:sp>
    </p:spTree>
    <p:extLst>
      <p:ext uri="{BB962C8B-B14F-4D97-AF65-F5344CB8AC3E}">
        <p14:creationId xmlns:p14="http://schemas.microsoft.com/office/powerpoint/2010/main" val="2169744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2AB026-354E-1B48-ACCE-FBFAFAFECAB2}"/>
              </a:ext>
            </a:extLst>
          </p:cNvPr>
          <p:cNvSpPr>
            <a:spLocks noGrp="1"/>
          </p:cNvSpPr>
          <p:nvPr>
            <p:ph type="title"/>
          </p:nvPr>
        </p:nvSpPr>
        <p:spPr>
          <a:xfrm>
            <a:off x="6248400" y="365125"/>
            <a:ext cx="5105398" cy="1952744"/>
          </a:xfrm>
        </p:spPr>
        <p:txBody>
          <a:bodyPr vert="horz" lIns="91440" tIns="45720" rIns="91440" bIns="45720" rtlCol="0" anchor="ctr">
            <a:normAutofit/>
          </a:bodyPr>
          <a:lstStyle/>
          <a:p>
            <a:r>
              <a:rPr lang="en-US" kern="1200">
                <a:solidFill>
                  <a:schemeClr val="tx1"/>
                </a:solidFill>
                <a:latin typeface="+mj-lt"/>
                <a:ea typeface="+mj-ea"/>
                <a:cs typeface="+mj-cs"/>
              </a:rPr>
              <a:t>Managing your Medications</a:t>
            </a:r>
          </a:p>
        </p:txBody>
      </p:sp>
      <p:sp>
        <p:nvSpPr>
          <p:cNvPr id="17" name="Freeform: Shape 16">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6116569" cy="68580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Content Placeholder 4" descr="Medicine with solid fill">
            <a:extLst>
              <a:ext uri="{FF2B5EF4-FFF2-40B4-BE49-F238E27FC236}">
                <a16:creationId xmlns:a16="http://schemas.microsoft.com/office/drawing/2014/main" id="{F532E45C-E650-F440-9CA8-F0A878397EBE}"/>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601134" y="1918107"/>
            <a:ext cx="3195204" cy="3195204"/>
          </a:xfrm>
          <a:prstGeom prst="rect">
            <a:avLst/>
          </a:prstGeom>
        </p:spPr>
      </p:pic>
      <p:sp>
        <p:nvSpPr>
          <p:cNvPr id="5" name="TextBox 4">
            <a:extLst>
              <a:ext uri="{FF2B5EF4-FFF2-40B4-BE49-F238E27FC236}">
                <a16:creationId xmlns:a16="http://schemas.microsoft.com/office/drawing/2014/main" id="{854EFC66-5A3F-194B-95DE-61A52778E620}"/>
              </a:ext>
            </a:extLst>
          </p:cNvPr>
          <p:cNvSpPr txBox="1"/>
          <p:nvPr/>
        </p:nvSpPr>
        <p:spPr>
          <a:xfrm>
            <a:off x="6248400" y="2497257"/>
            <a:ext cx="5105398" cy="3679705"/>
          </a:xfrm>
          <a:prstGeom prst="rect">
            <a:avLst/>
          </a:prstGeom>
        </p:spPr>
        <p:txBody>
          <a:bodyPr vert="horz" lIns="91440" tIns="45720" rIns="91440" bIns="45720" rtlCol="0">
            <a:normAutofit/>
          </a:bodyPr>
          <a:lstStyle/>
          <a:p>
            <a:pPr marL="285750" indent="-228600" defTabSz="914400">
              <a:lnSpc>
                <a:spcPct val="90000"/>
              </a:lnSpc>
              <a:spcAft>
                <a:spcPts val="600"/>
              </a:spcAft>
              <a:buFont typeface="Arial" panose="020B0604020202020204" pitchFamily="34" charset="0"/>
              <a:buChar char="•"/>
            </a:pPr>
            <a:r>
              <a:rPr lang="en-US" sz="2000" dirty="0"/>
              <a:t>Make a list of your medications and always carry the list with you (do not depend on a spouse or family member to have a list).</a:t>
            </a:r>
          </a:p>
          <a:p>
            <a:pPr marL="285750" indent="-228600" defTabSz="914400">
              <a:lnSpc>
                <a:spcPct val="90000"/>
              </a:lnSpc>
              <a:spcAft>
                <a:spcPts val="600"/>
              </a:spcAft>
              <a:buFont typeface="Arial" panose="020B0604020202020204" pitchFamily="34" charset="0"/>
              <a:buChar char="•"/>
            </a:pPr>
            <a:r>
              <a:rPr lang="en-US" sz="2000" dirty="0"/>
              <a:t>Bring medications to medical appointments.</a:t>
            </a:r>
          </a:p>
          <a:p>
            <a:pPr marL="285750" indent="-228600" defTabSz="914400">
              <a:lnSpc>
                <a:spcPct val="90000"/>
              </a:lnSpc>
              <a:spcAft>
                <a:spcPts val="600"/>
              </a:spcAft>
              <a:buFont typeface="Arial" panose="020B0604020202020204" pitchFamily="34" charset="0"/>
              <a:buChar char="•"/>
            </a:pPr>
            <a:r>
              <a:rPr lang="en-US" sz="2000" dirty="0"/>
              <a:t>Watch for interactions with food and alcohol </a:t>
            </a:r>
          </a:p>
          <a:p>
            <a:pPr marL="742950" lvl="1" indent="-228600" defTabSz="914400">
              <a:lnSpc>
                <a:spcPct val="90000"/>
              </a:lnSpc>
              <a:spcAft>
                <a:spcPts val="600"/>
              </a:spcAft>
              <a:buFont typeface="Arial" panose="020B0604020202020204" pitchFamily="34" charset="0"/>
              <a:buChar char="•"/>
            </a:pPr>
            <a:r>
              <a:rPr lang="en-US" sz="2000" dirty="0"/>
              <a:t>Grapefruit can change the way some medications work, ex. Statins</a:t>
            </a:r>
          </a:p>
          <a:p>
            <a:pPr marL="742950" lvl="1" indent="-228600" defTabSz="914400">
              <a:lnSpc>
                <a:spcPct val="90000"/>
              </a:lnSpc>
              <a:spcAft>
                <a:spcPts val="600"/>
              </a:spcAft>
              <a:buFont typeface="Arial" panose="020B0604020202020204" pitchFamily="34" charset="0"/>
              <a:buChar char="•"/>
            </a:pPr>
            <a:r>
              <a:rPr lang="en-US" sz="2000" dirty="0"/>
              <a:t>Some medications need to be taken with food and some on an empty stomach.</a:t>
            </a:r>
          </a:p>
        </p:txBody>
      </p:sp>
    </p:spTree>
    <p:extLst>
      <p:ext uri="{BB962C8B-B14F-4D97-AF65-F5344CB8AC3E}">
        <p14:creationId xmlns:p14="http://schemas.microsoft.com/office/powerpoint/2010/main" val="3170527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FDABD0-4C64-4246-9924-95F168AD8FE8}"/>
              </a:ext>
            </a:extLst>
          </p:cNvPr>
          <p:cNvSpPr>
            <a:spLocks noGrp="1"/>
          </p:cNvSpPr>
          <p:nvPr>
            <p:ph type="title"/>
          </p:nvPr>
        </p:nvSpPr>
        <p:spPr>
          <a:xfrm>
            <a:off x="411480" y="991443"/>
            <a:ext cx="4443154" cy="1087819"/>
          </a:xfrm>
        </p:spPr>
        <p:txBody>
          <a:bodyPr anchor="b">
            <a:normAutofit/>
          </a:bodyPr>
          <a:lstStyle/>
          <a:p>
            <a:r>
              <a:rPr lang="en-US" sz="4000" dirty="0"/>
              <a:t>Healthy Eating </a:t>
            </a:r>
          </a:p>
        </p:txBody>
      </p:sp>
      <p:sp>
        <p:nvSpPr>
          <p:cNvPr id="141" name="Rectangle 140">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3" name="Rectangle 142">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0" name="Content Placeholder 1029">
            <a:extLst>
              <a:ext uri="{FF2B5EF4-FFF2-40B4-BE49-F238E27FC236}">
                <a16:creationId xmlns:a16="http://schemas.microsoft.com/office/drawing/2014/main" id="{56613CDB-A7A0-484E-ADDC-E5BC0F9B9A86}"/>
              </a:ext>
            </a:extLst>
          </p:cNvPr>
          <p:cNvSpPr>
            <a:spLocks noGrp="1"/>
          </p:cNvSpPr>
          <p:nvPr>
            <p:ph idx="1"/>
          </p:nvPr>
        </p:nvSpPr>
        <p:spPr>
          <a:xfrm>
            <a:off x="411480" y="2684095"/>
            <a:ext cx="4443154" cy="3492868"/>
          </a:xfrm>
        </p:spPr>
        <p:txBody>
          <a:bodyPr>
            <a:normAutofit/>
          </a:bodyPr>
          <a:lstStyle/>
          <a:p>
            <a:r>
              <a:rPr lang="en-US" sz="2000" dirty="0"/>
              <a:t>Prepare food at home as often as you can.</a:t>
            </a:r>
          </a:p>
          <a:p>
            <a:r>
              <a:rPr lang="en-US" sz="2000" dirty="0"/>
              <a:t>Use less sugar, fat, and salt when preparing or cooking meals. </a:t>
            </a:r>
          </a:p>
          <a:p>
            <a:r>
              <a:rPr lang="en-US" sz="2000" dirty="0"/>
              <a:t>Eat fewer highly processed foods (chips, deli meats, frozen pizza, sports drinks, etc.) </a:t>
            </a:r>
          </a:p>
          <a:p>
            <a:r>
              <a:rPr lang="en-US" sz="2000" dirty="0"/>
              <a:t>Try to limit alcohol intake</a:t>
            </a:r>
          </a:p>
          <a:p>
            <a:pPr lvl="1"/>
            <a:r>
              <a:rPr lang="en-US" sz="1600" dirty="0"/>
              <a:t>Women: &lt;9 drinks per week</a:t>
            </a:r>
          </a:p>
          <a:p>
            <a:pPr lvl="1"/>
            <a:r>
              <a:rPr lang="en-US" sz="1600" dirty="0"/>
              <a:t>Men: &lt;14 drinks per week</a:t>
            </a:r>
          </a:p>
        </p:txBody>
      </p:sp>
      <p:pic>
        <p:nvPicPr>
          <p:cNvPr id="1026" name="Picture 2" descr="Heart Healthy Diet | The Heart Health Doctors">
            <a:extLst>
              <a:ext uri="{FF2B5EF4-FFF2-40B4-BE49-F238E27FC236}">
                <a16:creationId xmlns:a16="http://schemas.microsoft.com/office/drawing/2014/main" id="{FD0F229E-E3E0-6C46-BFA9-BA9ED9A787E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85816" y="881507"/>
            <a:ext cx="6440424" cy="503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795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A2173C1-02C6-0E40-A127-00933553B990}"/>
              </a:ext>
            </a:extLst>
          </p:cNvPr>
          <p:cNvSpPr>
            <a:spLocks noGrp="1"/>
          </p:cNvSpPr>
          <p:nvPr>
            <p:ph type="title"/>
          </p:nvPr>
        </p:nvSpPr>
        <p:spPr>
          <a:xfrm>
            <a:off x="838200" y="1336390"/>
            <a:ext cx="6155988" cy="1182927"/>
          </a:xfrm>
        </p:spPr>
        <p:txBody>
          <a:bodyPr anchor="b">
            <a:normAutofit/>
          </a:bodyPr>
          <a:lstStyle/>
          <a:p>
            <a:r>
              <a:rPr lang="en-US" sz="5600"/>
              <a:t>Exercise </a:t>
            </a:r>
          </a:p>
        </p:txBody>
      </p:sp>
      <p:cxnSp>
        <p:nvCxnSpPr>
          <p:cNvPr id="35" name="Straight Connector 34">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125B0BF2-9DF5-4196-A734-A542D70D4D5E}"/>
              </a:ext>
            </a:extLst>
          </p:cNvPr>
          <p:cNvSpPr>
            <a:spLocks noGrp="1"/>
          </p:cNvSpPr>
          <p:nvPr>
            <p:ph idx="1"/>
          </p:nvPr>
        </p:nvSpPr>
        <p:spPr>
          <a:xfrm>
            <a:off x="803776" y="2829330"/>
            <a:ext cx="6190412" cy="3344459"/>
          </a:xfrm>
        </p:spPr>
        <p:txBody>
          <a:bodyPr anchor="t">
            <a:normAutofit/>
          </a:bodyPr>
          <a:lstStyle/>
          <a:p>
            <a:r>
              <a:rPr lang="en-US" sz="2000">
                <a:solidFill>
                  <a:schemeClr val="tx1">
                    <a:alpha val="80000"/>
                  </a:schemeClr>
                </a:solidFill>
              </a:rPr>
              <a:t>The risk of CAD among those who live a sedentary lifestyle is almost doubled. </a:t>
            </a:r>
          </a:p>
          <a:p>
            <a:r>
              <a:rPr lang="en-US" sz="2000">
                <a:solidFill>
                  <a:schemeClr val="tx1">
                    <a:alpha val="80000"/>
                  </a:schemeClr>
                </a:solidFill>
              </a:rPr>
              <a:t>Recommended to exercise 150 minutes each week. </a:t>
            </a:r>
          </a:p>
          <a:p>
            <a:pPr lvl="1"/>
            <a:r>
              <a:rPr lang="en-US" sz="2000">
                <a:solidFill>
                  <a:schemeClr val="tx1">
                    <a:alpha val="80000"/>
                  </a:schemeClr>
                </a:solidFill>
              </a:rPr>
              <a:t>Aerobic: Walking, bicycling, swimming, jogging</a:t>
            </a:r>
          </a:p>
          <a:p>
            <a:pPr lvl="1"/>
            <a:r>
              <a:rPr lang="en-US" sz="2000">
                <a:solidFill>
                  <a:schemeClr val="tx1">
                    <a:alpha val="80000"/>
                  </a:schemeClr>
                </a:solidFill>
              </a:rPr>
              <a:t>Resistance: Lifting weights, using resistance bands</a:t>
            </a:r>
          </a:p>
          <a:p>
            <a:pPr lvl="1"/>
            <a:r>
              <a:rPr lang="en-US" sz="2000">
                <a:solidFill>
                  <a:schemeClr val="tx1">
                    <a:alpha val="80000"/>
                  </a:schemeClr>
                </a:solidFill>
              </a:rPr>
              <a:t>Stretching: Yoga</a:t>
            </a:r>
          </a:p>
        </p:txBody>
      </p:sp>
      <p:pic>
        <p:nvPicPr>
          <p:cNvPr id="5" name="Content Placeholder 4" descr="Elliptical outline">
            <a:extLst>
              <a:ext uri="{FF2B5EF4-FFF2-40B4-BE49-F238E27FC236}">
                <a16:creationId xmlns:a16="http://schemas.microsoft.com/office/drawing/2014/main" id="{4D660BBD-9DCB-6440-9942-98CF6CAA1F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2653" y="1980885"/>
            <a:ext cx="3548404" cy="3548404"/>
          </a:xfrm>
          <a:prstGeom prst="rect">
            <a:avLst/>
          </a:prstGeom>
        </p:spPr>
      </p:pic>
      <p:sp>
        <p:nvSpPr>
          <p:cNvPr id="37"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9"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3640555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86C0-BE08-B340-8AB2-4786E1562E32}"/>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en-US" sz="5400" kern="1200">
                <a:solidFill>
                  <a:schemeClr val="tx1"/>
                </a:solidFill>
                <a:latin typeface="+mj-lt"/>
                <a:ea typeface="+mj-ea"/>
                <a:cs typeface="+mj-cs"/>
              </a:rPr>
              <a:t>Intensity Chart </a:t>
            </a:r>
          </a:p>
        </p:txBody>
      </p:sp>
      <p:graphicFrame>
        <p:nvGraphicFramePr>
          <p:cNvPr id="7" name="Table 7">
            <a:extLst>
              <a:ext uri="{FF2B5EF4-FFF2-40B4-BE49-F238E27FC236}">
                <a16:creationId xmlns:a16="http://schemas.microsoft.com/office/drawing/2014/main" id="{8227B48F-3ADB-5D4B-B989-3AD1F5456615}"/>
              </a:ext>
            </a:extLst>
          </p:cNvPr>
          <p:cNvGraphicFramePr>
            <a:graphicFrameLocks noGrp="1"/>
          </p:cNvGraphicFramePr>
          <p:nvPr>
            <p:ph idx="1"/>
            <p:extLst>
              <p:ext uri="{D42A27DB-BD31-4B8C-83A1-F6EECF244321}">
                <p14:modId xmlns:p14="http://schemas.microsoft.com/office/powerpoint/2010/main" val="2951905498"/>
              </p:ext>
            </p:extLst>
          </p:nvPr>
        </p:nvGraphicFramePr>
        <p:xfrm>
          <a:off x="838197" y="1392613"/>
          <a:ext cx="10515601" cy="4297272"/>
        </p:xfrm>
        <a:graphic>
          <a:graphicData uri="http://schemas.openxmlformats.org/drawingml/2006/table">
            <a:tbl>
              <a:tblPr firstRow="1" bandRow="1">
                <a:tableStyleId>{5C22544A-7EE6-4342-B048-85BDC9FD1C3A}</a:tableStyleId>
              </a:tblPr>
              <a:tblGrid>
                <a:gridCol w="1446984">
                  <a:extLst>
                    <a:ext uri="{9D8B030D-6E8A-4147-A177-3AD203B41FA5}">
                      <a16:colId xmlns:a16="http://schemas.microsoft.com/office/drawing/2014/main" val="4109653769"/>
                    </a:ext>
                  </a:extLst>
                </a:gridCol>
                <a:gridCol w="3581203">
                  <a:extLst>
                    <a:ext uri="{9D8B030D-6E8A-4147-A177-3AD203B41FA5}">
                      <a16:colId xmlns:a16="http://schemas.microsoft.com/office/drawing/2014/main" val="2484722779"/>
                    </a:ext>
                  </a:extLst>
                </a:gridCol>
                <a:gridCol w="5487414">
                  <a:extLst>
                    <a:ext uri="{9D8B030D-6E8A-4147-A177-3AD203B41FA5}">
                      <a16:colId xmlns:a16="http://schemas.microsoft.com/office/drawing/2014/main" val="2963884603"/>
                    </a:ext>
                  </a:extLst>
                </a:gridCol>
              </a:tblGrid>
              <a:tr h="358106">
                <a:tc>
                  <a:txBody>
                    <a:bodyPr/>
                    <a:lstStyle/>
                    <a:p>
                      <a:r>
                        <a:rPr lang="en-US" sz="1600"/>
                        <a:t>RPE</a:t>
                      </a:r>
                    </a:p>
                  </a:txBody>
                  <a:tcPr marL="81388" marR="81388" marT="40694" marB="40694">
                    <a:solidFill>
                      <a:schemeClr val="accent4">
                        <a:lumMod val="60000"/>
                        <a:lumOff val="40000"/>
                      </a:schemeClr>
                    </a:solidFill>
                  </a:tcPr>
                </a:tc>
                <a:tc>
                  <a:txBody>
                    <a:bodyPr/>
                    <a:lstStyle/>
                    <a:p>
                      <a:r>
                        <a:rPr lang="en-US" sz="1600"/>
                        <a:t>How it feels </a:t>
                      </a:r>
                    </a:p>
                  </a:txBody>
                  <a:tcPr marL="81388" marR="81388" marT="40694" marB="40694">
                    <a:solidFill>
                      <a:schemeClr val="accent4">
                        <a:lumMod val="60000"/>
                        <a:lumOff val="40000"/>
                      </a:schemeClr>
                    </a:solidFill>
                  </a:tcPr>
                </a:tc>
                <a:tc>
                  <a:txBody>
                    <a:bodyPr/>
                    <a:lstStyle/>
                    <a:p>
                      <a:r>
                        <a:rPr lang="en-US" sz="1600" dirty="0"/>
                        <a:t>What you can do</a:t>
                      </a:r>
                    </a:p>
                  </a:txBody>
                  <a:tcPr marL="81388" marR="81388" marT="40694" marB="40694">
                    <a:solidFill>
                      <a:schemeClr val="accent4">
                        <a:lumMod val="60000"/>
                        <a:lumOff val="40000"/>
                      </a:schemeClr>
                    </a:solidFill>
                  </a:tcPr>
                </a:tc>
                <a:extLst>
                  <a:ext uri="{0D108BD9-81ED-4DB2-BD59-A6C34878D82A}">
                    <a16:rowId xmlns:a16="http://schemas.microsoft.com/office/drawing/2014/main" val="2610272766"/>
                  </a:ext>
                </a:extLst>
              </a:tr>
              <a:tr h="358106">
                <a:tc>
                  <a:txBody>
                    <a:bodyPr/>
                    <a:lstStyle/>
                    <a:p>
                      <a:r>
                        <a:rPr lang="en-US" sz="1600"/>
                        <a:t>0.5</a:t>
                      </a:r>
                    </a:p>
                  </a:txBody>
                  <a:tcPr marL="81388" marR="81388" marT="40694" marB="40694"/>
                </a:tc>
                <a:tc>
                  <a:txBody>
                    <a:bodyPr/>
                    <a:lstStyle/>
                    <a:p>
                      <a:r>
                        <a:rPr lang="en-US" sz="1600"/>
                        <a:t>Very, very easy</a:t>
                      </a:r>
                    </a:p>
                  </a:txBody>
                  <a:tcPr marL="81388" marR="81388" marT="40694" marB="40694"/>
                </a:tc>
                <a:tc>
                  <a:txBody>
                    <a:bodyPr/>
                    <a:lstStyle/>
                    <a:p>
                      <a:r>
                        <a:rPr lang="en-US" sz="1600"/>
                        <a:t>Sing</a:t>
                      </a:r>
                    </a:p>
                  </a:txBody>
                  <a:tcPr marL="81388" marR="81388" marT="40694" marB="40694"/>
                </a:tc>
                <a:extLst>
                  <a:ext uri="{0D108BD9-81ED-4DB2-BD59-A6C34878D82A}">
                    <a16:rowId xmlns:a16="http://schemas.microsoft.com/office/drawing/2014/main" val="108316990"/>
                  </a:ext>
                </a:extLst>
              </a:tr>
              <a:tr h="358106">
                <a:tc>
                  <a:txBody>
                    <a:bodyPr/>
                    <a:lstStyle/>
                    <a:p>
                      <a:r>
                        <a:rPr lang="en-US" sz="1600"/>
                        <a:t>1</a:t>
                      </a:r>
                    </a:p>
                  </a:txBody>
                  <a:tcPr marL="81388" marR="81388" marT="40694" marB="40694"/>
                </a:tc>
                <a:tc>
                  <a:txBody>
                    <a:bodyPr/>
                    <a:lstStyle/>
                    <a:p>
                      <a:r>
                        <a:rPr lang="en-US" sz="1600"/>
                        <a:t>Very easy</a:t>
                      </a:r>
                    </a:p>
                  </a:txBody>
                  <a:tcPr marL="81388" marR="81388" marT="40694" marB="40694"/>
                </a:tc>
                <a:tc>
                  <a:txBody>
                    <a:bodyPr/>
                    <a:lstStyle/>
                    <a:p>
                      <a:r>
                        <a:rPr lang="en-US" sz="1600"/>
                        <a:t>You have enough breath to sing</a:t>
                      </a:r>
                    </a:p>
                  </a:txBody>
                  <a:tcPr marL="81388" marR="81388" marT="40694" marB="40694"/>
                </a:tc>
                <a:extLst>
                  <a:ext uri="{0D108BD9-81ED-4DB2-BD59-A6C34878D82A}">
                    <a16:rowId xmlns:a16="http://schemas.microsoft.com/office/drawing/2014/main" val="395386272"/>
                  </a:ext>
                </a:extLst>
              </a:tr>
              <a:tr h="358106">
                <a:tc>
                  <a:txBody>
                    <a:bodyPr/>
                    <a:lstStyle/>
                    <a:p>
                      <a:r>
                        <a:rPr lang="en-US" sz="1600"/>
                        <a:t>2</a:t>
                      </a:r>
                    </a:p>
                  </a:txBody>
                  <a:tcPr marL="81388" marR="81388" marT="40694" marB="40694"/>
                </a:tc>
                <a:tc>
                  <a:txBody>
                    <a:bodyPr/>
                    <a:lstStyle/>
                    <a:p>
                      <a:r>
                        <a:rPr lang="en-US" sz="1600"/>
                        <a:t>Easy</a:t>
                      </a:r>
                    </a:p>
                  </a:txBody>
                  <a:tcPr marL="81388" marR="81388" marT="40694" marB="40694"/>
                </a:tc>
                <a:tc>
                  <a:txBody>
                    <a:bodyPr/>
                    <a:lstStyle/>
                    <a:p>
                      <a:endParaRPr lang="en-US" sz="1600" dirty="0"/>
                    </a:p>
                  </a:txBody>
                  <a:tcPr marL="81388" marR="81388" marT="40694" marB="40694"/>
                </a:tc>
                <a:extLst>
                  <a:ext uri="{0D108BD9-81ED-4DB2-BD59-A6C34878D82A}">
                    <a16:rowId xmlns:a16="http://schemas.microsoft.com/office/drawing/2014/main" val="1115424507"/>
                  </a:ext>
                </a:extLst>
              </a:tr>
              <a:tr h="358106">
                <a:tc>
                  <a:txBody>
                    <a:bodyPr/>
                    <a:lstStyle/>
                    <a:p>
                      <a:r>
                        <a:rPr lang="en-US" sz="1600"/>
                        <a:t>3</a:t>
                      </a:r>
                    </a:p>
                  </a:txBody>
                  <a:tcPr marL="81388" marR="81388" marT="40694" marB="40694">
                    <a:solidFill>
                      <a:schemeClr val="accent6">
                        <a:lumMod val="40000"/>
                        <a:lumOff val="60000"/>
                      </a:schemeClr>
                    </a:solidFill>
                  </a:tcPr>
                </a:tc>
                <a:tc>
                  <a:txBody>
                    <a:bodyPr/>
                    <a:lstStyle/>
                    <a:p>
                      <a:r>
                        <a:rPr lang="en-US" sz="1600"/>
                        <a:t>Moderate</a:t>
                      </a:r>
                    </a:p>
                  </a:txBody>
                  <a:tcPr marL="81388" marR="81388" marT="40694" marB="40694">
                    <a:solidFill>
                      <a:schemeClr val="accent6">
                        <a:lumMod val="40000"/>
                        <a:lumOff val="60000"/>
                      </a:schemeClr>
                    </a:solidFill>
                  </a:tcPr>
                </a:tc>
                <a:tc>
                  <a:txBody>
                    <a:bodyPr/>
                    <a:lstStyle/>
                    <a:p>
                      <a:r>
                        <a:rPr lang="en-US" sz="1600"/>
                        <a:t>Talk</a:t>
                      </a:r>
                    </a:p>
                  </a:txBody>
                  <a:tcPr marL="81388" marR="81388" marT="40694" marB="40694">
                    <a:solidFill>
                      <a:schemeClr val="accent6">
                        <a:lumMod val="40000"/>
                        <a:lumOff val="60000"/>
                      </a:schemeClr>
                    </a:solidFill>
                  </a:tcPr>
                </a:tc>
                <a:extLst>
                  <a:ext uri="{0D108BD9-81ED-4DB2-BD59-A6C34878D82A}">
                    <a16:rowId xmlns:a16="http://schemas.microsoft.com/office/drawing/2014/main" val="1851985021"/>
                  </a:ext>
                </a:extLst>
              </a:tr>
              <a:tr h="358106">
                <a:tc>
                  <a:txBody>
                    <a:bodyPr/>
                    <a:lstStyle/>
                    <a:p>
                      <a:r>
                        <a:rPr lang="en-US" sz="1600"/>
                        <a:t>4</a:t>
                      </a:r>
                    </a:p>
                  </a:txBody>
                  <a:tcPr marL="81388" marR="81388" marT="40694" marB="40694">
                    <a:solidFill>
                      <a:schemeClr val="accent6">
                        <a:lumMod val="40000"/>
                        <a:lumOff val="60000"/>
                      </a:schemeClr>
                    </a:solidFill>
                  </a:tcPr>
                </a:tc>
                <a:tc>
                  <a:txBody>
                    <a:bodyPr/>
                    <a:lstStyle/>
                    <a:p>
                      <a:r>
                        <a:rPr lang="en-US" sz="1600"/>
                        <a:t>Somewhat hard</a:t>
                      </a:r>
                    </a:p>
                  </a:txBody>
                  <a:tcPr marL="81388" marR="81388" marT="40694" marB="40694">
                    <a:solidFill>
                      <a:schemeClr val="accent6">
                        <a:lumMod val="40000"/>
                        <a:lumOff val="60000"/>
                      </a:schemeClr>
                    </a:solidFill>
                  </a:tcPr>
                </a:tc>
                <a:tc>
                  <a:txBody>
                    <a:bodyPr/>
                    <a:lstStyle/>
                    <a:p>
                      <a:r>
                        <a:rPr lang="en-US" sz="1600"/>
                        <a:t>You have enough breath to talk or speak</a:t>
                      </a:r>
                    </a:p>
                  </a:txBody>
                  <a:tcPr marL="81388" marR="81388" marT="40694" marB="40694">
                    <a:solidFill>
                      <a:schemeClr val="accent6">
                        <a:lumMod val="40000"/>
                        <a:lumOff val="60000"/>
                      </a:schemeClr>
                    </a:solidFill>
                  </a:tcPr>
                </a:tc>
                <a:extLst>
                  <a:ext uri="{0D108BD9-81ED-4DB2-BD59-A6C34878D82A}">
                    <a16:rowId xmlns:a16="http://schemas.microsoft.com/office/drawing/2014/main" val="3503414740"/>
                  </a:ext>
                </a:extLst>
              </a:tr>
              <a:tr h="358106">
                <a:tc>
                  <a:txBody>
                    <a:bodyPr/>
                    <a:lstStyle/>
                    <a:p>
                      <a:r>
                        <a:rPr lang="en-US" sz="1600"/>
                        <a:t>5</a:t>
                      </a:r>
                    </a:p>
                  </a:txBody>
                  <a:tcPr marL="81388" marR="81388" marT="40694" marB="40694">
                    <a:solidFill>
                      <a:schemeClr val="accent6">
                        <a:lumMod val="40000"/>
                        <a:lumOff val="60000"/>
                      </a:schemeClr>
                    </a:solidFill>
                  </a:tcPr>
                </a:tc>
                <a:tc>
                  <a:txBody>
                    <a:bodyPr/>
                    <a:lstStyle/>
                    <a:p>
                      <a:r>
                        <a:rPr lang="en-US" sz="1600"/>
                        <a:t>Hard</a:t>
                      </a:r>
                    </a:p>
                  </a:txBody>
                  <a:tcPr marL="81388" marR="81388" marT="40694" marB="40694">
                    <a:solidFill>
                      <a:schemeClr val="accent6">
                        <a:lumMod val="40000"/>
                        <a:lumOff val="60000"/>
                      </a:schemeClr>
                    </a:solidFill>
                  </a:tcPr>
                </a:tc>
                <a:tc>
                  <a:txBody>
                    <a:bodyPr/>
                    <a:lstStyle/>
                    <a:p>
                      <a:r>
                        <a:rPr lang="en-US" sz="1600"/>
                        <a:t>Gasp</a:t>
                      </a:r>
                    </a:p>
                  </a:txBody>
                  <a:tcPr marL="81388" marR="81388" marT="40694" marB="40694">
                    <a:solidFill>
                      <a:schemeClr val="accent6">
                        <a:lumMod val="40000"/>
                        <a:lumOff val="60000"/>
                      </a:schemeClr>
                    </a:solidFill>
                  </a:tcPr>
                </a:tc>
                <a:extLst>
                  <a:ext uri="{0D108BD9-81ED-4DB2-BD59-A6C34878D82A}">
                    <a16:rowId xmlns:a16="http://schemas.microsoft.com/office/drawing/2014/main" val="4155392467"/>
                  </a:ext>
                </a:extLst>
              </a:tr>
              <a:tr h="358106">
                <a:tc>
                  <a:txBody>
                    <a:bodyPr/>
                    <a:lstStyle/>
                    <a:p>
                      <a:r>
                        <a:rPr lang="en-US" sz="1600"/>
                        <a:t>6</a:t>
                      </a:r>
                    </a:p>
                  </a:txBody>
                  <a:tcPr marL="81388" marR="81388" marT="40694" marB="40694">
                    <a:solidFill>
                      <a:schemeClr val="accent5">
                        <a:lumMod val="40000"/>
                        <a:lumOff val="60000"/>
                      </a:schemeClr>
                    </a:solidFill>
                  </a:tcPr>
                </a:tc>
                <a:tc>
                  <a:txBody>
                    <a:bodyPr/>
                    <a:lstStyle/>
                    <a:p>
                      <a:endParaRPr lang="en-US" sz="1600"/>
                    </a:p>
                  </a:txBody>
                  <a:tcPr marL="81388" marR="81388" marT="40694" marB="40694">
                    <a:solidFill>
                      <a:schemeClr val="accent5">
                        <a:lumMod val="40000"/>
                        <a:lumOff val="60000"/>
                      </a:schemeClr>
                    </a:solidFill>
                  </a:tcPr>
                </a:tc>
                <a:tc>
                  <a:txBody>
                    <a:bodyPr/>
                    <a:lstStyle/>
                    <a:p>
                      <a:r>
                        <a:rPr lang="en-US" sz="1600"/>
                        <a:t>You cannot say more than 4-6 words without gasping</a:t>
                      </a:r>
                    </a:p>
                  </a:txBody>
                  <a:tcPr marL="81388" marR="81388" marT="40694" marB="40694">
                    <a:solidFill>
                      <a:schemeClr val="accent5">
                        <a:lumMod val="40000"/>
                        <a:lumOff val="60000"/>
                      </a:schemeClr>
                    </a:solidFill>
                  </a:tcPr>
                </a:tc>
                <a:extLst>
                  <a:ext uri="{0D108BD9-81ED-4DB2-BD59-A6C34878D82A}">
                    <a16:rowId xmlns:a16="http://schemas.microsoft.com/office/drawing/2014/main" val="3093858565"/>
                  </a:ext>
                </a:extLst>
              </a:tr>
              <a:tr h="358106">
                <a:tc>
                  <a:txBody>
                    <a:bodyPr/>
                    <a:lstStyle/>
                    <a:p>
                      <a:r>
                        <a:rPr lang="en-US" sz="1600"/>
                        <a:t>7</a:t>
                      </a:r>
                    </a:p>
                  </a:txBody>
                  <a:tcPr marL="81388" marR="81388" marT="40694" marB="40694">
                    <a:solidFill>
                      <a:schemeClr val="accent5">
                        <a:lumMod val="40000"/>
                        <a:lumOff val="60000"/>
                      </a:schemeClr>
                    </a:solidFill>
                  </a:tcPr>
                </a:tc>
                <a:tc>
                  <a:txBody>
                    <a:bodyPr/>
                    <a:lstStyle/>
                    <a:p>
                      <a:r>
                        <a:rPr lang="en-US" sz="1600"/>
                        <a:t>Very hard</a:t>
                      </a:r>
                    </a:p>
                  </a:txBody>
                  <a:tcPr marL="81388" marR="81388" marT="40694" marB="40694">
                    <a:solidFill>
                      <a:schemeClr val="accent5">
                        <a:lumMod val="40000"/>
                        <a:lumOff val="60000"/>
                      </a:schemeClr>
                    </a:solidFill>
                  </a:tcPr>
                </a:tc>
                <a:tc>
                  <a:txBody>
                    <a:bodyPr/>
                    <a:lstStyle/>
                    <a:p>
                      <a:r>
                        <a:rPr lang="en-US" sz="1600"/>
                        <a:t>You cannot say more than 2-3 words without gasping</a:t>
                      </a:r>
                    </a:p>
                  </a:txBody>
                  <a:tcPr marL="81388" marR="81388" marT="40694" marB="40694">
                    <a:solidFill>
                      <a:schemeClr val="accent5">
                        <a:lumMod val="40000"/>
                        <a:lumOff val="60000"/>
                      </a:schemeClr>
                    </a:solidFill>
                  </a:tcPr>
                </a:tc>
                <a:extLst>
                  <a:ext uri="{0D108BD9-81ED-4DB2-BD59-A6C34878D82A}">
                    <a16:rowId xmlns:a16="http://schemas.microsoft.com/office/drawing/2014/main" val="3487702645"/>
                  </a:ext>
                </a:extLst>
              </a:tr>
              <a:tr h="358106">
                <a:tc>
                  <a:txBody>
                    <a:bodyPr/>
                    <a:lstStyle/>
                    <a:p>
                      <a:r>
                        <a:rPr lang="en-US" sz="1600"/>
                        <a:t>8</a:t>
                      </a:r>
                    </a:p>
                  </a:txBody>
                  <a:tcPr marL="81388" marR="81388" marT="40694" marB="40694">
                    <a:solidFill>
                      <a:schemeClr val="accent5">
                        <a:lumMod val="40000"/>
                        <a:lumOff val="60000"/>
                      </a:schemeClr>
                    </a:solidFill>
                  </a:tcPr>
                </a:tc>
                <a:tc>
                  <a:txBody>
                    <a:bodyPr/>
                    <a:lstStyle/>
                    <a:p>
                      <a:endParaRPr lang="en-US" sz="1600"/>
                    </a:p>
                  </a:txBody>
                  <a:tcPr marL="81388" marR="81388" marT="40694" marB="40694">
                    <a:solidFill>
                      <a:schemeClr val="accent5">
                        <a:lumMod val="40000"/>
                        <a:lumOff val="60000"/>
                      </a:schemeClr>
                    </a:solidFill>
                  </a:tcPr>
                </a:tc>
                <a:tc>
                  <a:txBody>
                    <a:bodyPr/>
                    <a:lstStyle/>
                    <a:p>
                      <a:endParaRPr lang="en-US" sz="1600"/>
                    </a:p>
                  </a:txBody>
                  <a:tcPr marL="81388" marR="81388" marT="40694" marB="40694">
                    <a:solidFill>
                      <a:schemeClr val="accent5">
                        <a:lumMod val="40000"/>
                        <a:lumOff val="60000"/>
                      </a:schemeClr>
                    </a:solidFill>
                  </a:tcPr>
                </a:tc>
                <a:extLst>
                  <a:ext uri="{0D108BD9-81ED-4DB2-BD59-A6C34878D82A}">
                    <a16:rowId xmlns:a16="http://schemas.microsoft.com/office/drawing/2014/main" val="821485837"/>
                  </a:ext>
                </a:extLst>
              </a:tr>
              <a:tr h="358106">
                <a:tc>
                  <a:txBody>
                    <a:bodyPr/>
                    <a:lstStyle/>
                    <a:p>
                      <a:r>
                        <a:rPr lang="en-US" sz="1600"/>
                        <a:t>9</a:t>
                      </a:r>
                    </a:p>
                  </a:txBody>
                  <a:tcPr marL="81388" marR="81388" marT="40694" marB="40694">
                    <a:solidFill>
                      <a:schemeClr val="accent5">
                        <a:lumMod val="40000"/>
                        <a:lumOff val="60000"/>
                      </a:schemeClr>
                    </a:solidFill>
                  </a:tcPr>
                </a:tc>
                <a:tc>
                  <a:txBody>
                    <a:bodyPr/>
                    <a:lstStyle/>
                    <a:p>
                      <a:r>
                        <a:rPr lang="en-US" sz="1600"/>
                        <a:t>Very, very hard</a:t>
                      </a:r>
                    </a:p>
                  </a:txBody>
                  <a:tcPr marL="81388" marR="81388" marT="40694" marB="40694">
                    <a:solidFill>
                      <a:schemeClr val="accent5">
                        <a:lumMod val="40000"/>
                        <a:lumOff val="60000"/>
                      </a:schemeClr>
                    </a:solidFill>
                  </a:tcPr>
                </a:tc>
                <a:tc>
                  <a:txBody>
                    <a:bodyPr/>
                    <a:lstStyle/>
                    <a:p>
                      <a:endParaRPr lang="en-US" sz="1600"/>
                    </a:p>
                  </a:txBody>
                  <a:tcPr marL="81388" marR="81388" marT="40694" marB="40694">
                    <a:solidFill>
                      <a:schemeClr val="accent5">
                        <a:lumMod val="40000"/>
                        <a:lumOff val="60000"/>
                      </a:schemeClr>
                    </a:solidFill>
                  </a:tcPr>
                </a:tc>
                <a:extLst>
                  <a:ext uri="{0D108BD9-81ED-4DB2-BD59-A6C34878D82A}">
                    <a16:rowId xmlns:a16="http://schemas.microsoft.com/office/drawing/2014/main" val="2726461590"/>
                  </a:ext>
                </a:extLst>
              </a:tr>
              <a:tr h="358106">
                <a:tc>
                  <a:txBody>
                    <a:bodyPr/>
                    <a:lstStyle/>
                    <a:p>
                      <a:r>
                        <a:rPr lang="en-US" sz="1600"/>
                        <a:t>10</a:t>
                      </a:r>
                    </a:p>
                  </a:txBody>
                  <a:tcPr marL="81388" marR="81388" marT="40694" marB="40694">
                    <a:solidFill>
                      <a:schemeClr val="accent5">
                        <a:lumMod val="40000"/>
                        <a:lumOff val="60000"/>
                      </a:schemeClr>
                    </a:solidFill>
                  </a:tcPr>
                </a:tc>
                <a:tc>
                  <a:txBody>
                    <a:bodyPr/>
                    <a:lstStyle/>
                    <a:p>
                      <a:r>
                        <a:rPr lang="en-US" sz="1600"/>
                        <a:t>Maximum </a:t>
                      </a:r>
                    </a:p>
                  </a:txBody>
                  <a:tcPr marL="81388" marR="81388" marT="40694" marB="40694">
                    <a:solidFill>
                      <a:schemeClr val="accent5">
                        <a:lumMod val="40000"/>
                        <a:lumOff val="60000"/>
                      </a:schemeClr>
                    </a:solidFill>
                  </a:tcPr>
                </a:tc>
                <a:tc>
                  <a:txBody>
                    <a:bodyPr/>
                    <a:lstStyle/>
                    <a:p>
                      <a:r>
                        <a:rPr lang="en-US" sz="1600" dirty="0"/>
                        <a:t>You cannot talk</a:t>
                      </a:r>
                    </a:p>
                  </a:txBody>
                  <a:tcPr marL="81388" marR="81388" marT="40694" marB="40694">
                    <a:solidFill>
                      <a:schemeClr val="accent5">
                        <a:lumMod val="40000"/>
                        <a:lumOff val="60000"/>
                      </a:schemeClr>
                    </a:solidFill>
                  </a:tcPr>
                </a:tc>
                <a:extLst>
                  <a:ext uri="{0D108BD9-81ED-4DB2-BD59-A6C34878D82A}">
                    <a16:rowId xmlns:a16="http://schemas.microsoft.com/office/drawing/2014/main" val="3477440114"/>
                  </a:ext>
                </a:extLst>
              </a:tr>
            </a:tbl>
          </a:graphicData>
        </a:graphic>
      </p:graphicFrame>
      <p:sp>
        <p:nvSpPr>
          <p:cNvPr id="3" name="TextBox 2">
            <a:extLst>
              <a:ext uri="{FF2B5EF4-FFF2-40B4-BE49-F238E27FC236}">
                <a16:creationId xmlns:a16="http://schemas.microsoft.com/office/drawing/2014/main" id="{19F84410-318D-384C-90FF-D20AF554A2E4}"/>
              </a:ext>
            </a:extLst>
          </p:cNvPr>
          <p:cNvSpPr txBox="1"/>
          <p:nvPr/>
        </p:nvSpPr>
        <p:spPr>
          <a:xfrm>
            <a:off x="838197" y="5858720"/>
            <a:ext cx="5460469" cy="369332"/>
          </a:xfrm>
          <a:prstGeom prst="rect">
            <a:avLst/>
          </a:prstGeom>
          <a:noFill/>
        </p:spPr>
        <p:txBody>
          <a:bodyPr wrap="none" rtlCol="0">
            <a:spAutoFit/>
          </a:bodyPr>
          <a:lstStyle/>
          <a:p>
            <a:r>
              <a:rPr lang="en-US" dirty="0"/>
              <a:t>*Aim to stay within the 3 to 5 scale during your exercise </a:t>
            </a:r>
          </a:p>
        </p:txBody>
      </p:sp>
    </p:spTree>
    <p:extLst>
      <p:ext uri="{BB962C8B-B14F-4D97-AF65-F5344CB8AC3E}">
        <p14:creationId xmlns:p14="http://schemas.microsoft.com/office/powerpoint/2010/main" val="1932282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1376B-6AC3-D84A-B6BA-615FE1B7BE2E}"/>
              </a:ext>
            </a:extLst>
          </p:cNvPr>
          <p:cNvSpPr>
            <a:spLocks noGrp="1"/>
          </p:cNvSpPr>
          <p:nvPr>
            <p:ph type="title"/>
          </p:nvPr>
        </p:nvSpPr>
        <p:spPr>
          <a:xfrm>
            <a:off x="648929" y="629266"/>
            <a:ext cx="3505495" cy="1622321"/>
          </a:xfrm>
        </p:spPr>
        <p:txBody>
          <a:bodyPr>
            <a:normAutofit/>
          </a:bodyPr>
          <a:lstStyle/>
          <a:p>
            <a:r>
              <a:rPr lang="en-US" dirty="0"/>
              <a:t>Cardiac Rehab</a:t>
            </a:r>
          </a:p>
        </p:txBody>
      </p:sp>
      <p:sp>
        <p:nvSpPr>
          <p:cNvPr id="9" name="Content Placeholder 8">
            <a:extLst>
              <a:ext uri="{FF2B5EF4-FFF2-40B4-BE49-F238E27FC236}">
                <a16:creationId xmlns:a16="http://schemas.microsoft.com/office/drawing/2014/main" id="{D5751E18-1077-4ADE-A98B-A6B9874F8A42}"/>
              </a:ext>
            </a:extLst>
          </p:cNvPr>
          <p:cNvSpPr>
            <a:spLocks noGrp="1"/>
          </p:cNvSpPr>
          <p:nvPr>
            <p:ph idx="1"/>
          </p:nvPr>
        </p:nvSpPr>
        <p:spPr>
          <a:xfrm>
            <a:off x="648931" y="2438400"/>
            <a:ext cx="3505494" cy="3785419"/>
          </a:xfrm>
        </p:spPr>
        <p:txBody>
          <a:bodyPr>
            <a:normAutofit/>
          </a:bodyPr>
          <a:lstStyle/>
          <a:p>
            <a:r>
              <a:rPr lang="en-US" sz="2000" dirty="0"/>
              <a:t>Specifically designed for those with CAD </a:t>
            </a:r>
          </a:p>
          <a:p>
            <a:r>
              <a:rPr lang="en-US" sz="2000" dirty="0"/>
              <a:t>Available at </a:t>
            </a:r>
            <a:r>
              <a:rPr lang="en-US" sz="2000" dirty="0" err="1"/>
              <a:t>Napanee</a:t>
            </a:r>
            <a:r>
              <a:rPr lang="en-US" sz="2000" dirty="0"/>
              <a:t>, Brockville and Hotel Dieu</a:t>
            </a:r>
          </a:p>
          <a:p>
            <a:r>
              <a:rPr lang="en-US" sz="2000" dirty="0"/>
              <a:t>Typically, a 6-week program </a:t>
            </a:r>
          </a:p>
        </p:txBody>
      </p:sp>
      <p:sp>
        <p:nvSpPr>
          <p:cNvPr id="12" name="Rectangle 1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imeline&#10;&#10;Description automatically generated with medium confidence">
            <a:extLst>
              <a:ext uri="{FF2B5EF4-FFF2-40B4-BE49-F238E27FC236}">
                <a16:creationId xmlns:a16="http://schemas.microsoft.com/office/drawing/2014/main" id="{A61AFFE5-2CB2-DC46-B37F-D1CE301E5D8B}"/>
              </a:ext>
            </a:extLst>
          </p:cNvPr>
          <p:cNvPicPr>
            <a:picLocks noChangeAspect="1"/>
          </p:cNvPicPr>
          <p:nvPr/>
        </p:nvPicPr>
        <p:blipFill>
          <a:blip r:embed="rId2"/>
          <a:stretch>
            <a:fillRect/>
          </a:stretch>
        </p:blipFill>
        <p:spPr>
          <a:xfrm>
            <a:off x="6385194" y="807593"/>
            <a:ext cx="4060666" cy="5239568"/>
          </a:xfrm>
          <a:prstGeom prst="rect">
            <a:avLst/>
          </a:prstGeom>
          <a:effectLst/>
        </p:spPr>
      </p:pic>
    </p:spTree>
    <p:extLst>
      <p:ext uri="{BB962C8B-B14F-4D97-AF65-F5344CB8AC3E}">
        <p14:creationId xmlns:p14="http://schemas.microsoft.com/office/powerpoint/2010/main" val="895091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50B8580-CD36-BA4F-8BAA-A510A3192B6C}"/>
              </a:ext>
            </a:extLst>
          </p:cNvPr>
          <p:cNvSpPr>
            <a:spLocks noGrp="1"/>
          </p:cNvSpPr>
          <p:nvPr>
            <p:ph type="title"/>
          </p:nvPr>
        </p:nvSpPr>
        <p:spPr>
          <a:xfrm>
            <a:off x="1115568" y="548640"/>
            <a:ext cx="10168128" cy="1179576"/>
          </a:xfrm>
        </p:spPr>
        <p:txBody>
          <a:bodyPr>
            <a:normAutofit/>
          </a:bodyPr>
          <a:lstStyle/>
          <a:p>
            <a:r>
              <a:rPr lang="en-US" sz="4000" dirty="0"/>
              <a:t>General Guidelines for Exercise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2D51441-2449-2740-BE35-3E36631045F0}"/>
              </a:ext>
            </a:extLst>
          </p:cNvPr>
          <p:cNvSpPr>
            <a:spLocks noGrp="1"/>
          </p:cNvSpPr>
          <p:nvPr>
            <p:ph idx="1"/>
          </p:nvPr>
        </p:nvSpPr>
        <p:spPr>
          <a:xfrm>
            <a:off x="626850" y="2276856"/>
            <a:ext cx="10656846" cy="3900107"/>
          </a:xfrm>
        </p:spPr>
        <p:txBody>
          <a:bodyPr>
            <a:normAutofit/>
          </a:bodyPr>
          <a:lstStyle/>
          <a:p>
            <a:pPr marL="0" indent="0">
              <a:buNone/>
            </a:pPr>
            <a:r>
              <a:rPr lang="en-US" sz="2200" dirty="0"/>
              <a:t>After a </a:t>
            </a:r>
            <a:r>
              <a:rPr lang="en-US" sz="2200" b="1" dirty="0">
                <a:solidFill>
                  <a:srgbClr val="FF0000"/>
                </a:solidFill>
              </a:rPr>
              <a:t>heart attack </a:t>
            </a:r>
            <a:r>
              <a:rPr lang="en-US" sz="2200" dirty="0"/>
              <a:t>you should:</a:t>
            </a:r>
          </a:p>
          <a:p>
            <a:pPr marL="0" indent="0">
              <a:buNone/>
            </a:pPr>
            <a:r>
              <a:rPr lang="en-US" sz="2200" dirty="0"/>
              <a:t>Start walking as soon as you are feeling comfortable. </a:t>
            </a:r>
          </a:p>
          <a:p>
            <a:pPr marL="0" indent="0">
              <a:buNone/>
            </a:pPr>
            <a:r>
              <a:rPr lang="en-US" sz="2200" dirty="0"/>
              <a:t>Start resistance exercise when your physician tells you it is safe to do so.</a:t>
            </a:r>
          </a:p>
          <a:p>
            <a:pPr marL="0" indent="0">
              <a:buNone/>
            </a:pPr>
            <a:r>
              <a:rPr lang="en-US" sz="2200" dirty="0"/>
              <a:t>After </a:t>
            </a:r>
            <a:r>
              <a:rPr lang="en-US" sz="2200" b="1" dirty="0">
                <a:solidFill>
                  <a:srgbClr val="FF0000"/>
                </a:solidFill>
              </a:rPr>
              <a:t>angioplasty</a:t>
            </a:r>
            <a:r>
              <a:rPr lang="en-US" sz="2200" b="1" dirty="0"/>
              <a:t> </a:t>
            </a:r>
            <a:r>
              <a:rPr lang="en-US" sz="2200" dirty="0"/>
              <a:t>you should:</a:t>
            </a:r>
          </a:p>
          <a:p>
            <a:pPr marL="0" indent="0">
              <a:buNone/>
            </a:pPr>
            <a:r>
              <a:rPr lang="en-US" sz="2200" dirty="0"/>
              <a:t>Not lift anything over 5 pounds or lift weights until your physician tells you it is safe to do so.</a:t>
            </a:r>
          </a:p>
          <a:p>
            <a:pPr marL="0" indent="0">
              <a:buNone/>
            </a:pPr>
            <a:r>
              <a:rPr lang="en-US" sz="2200" dirty="0"/>
              <a:t>After open </a:t>
            </a:r>
            <a:r>
              <a:rPr lang="en-US" sz="2200" b="1" dirty="0">
                <a:solidFill>
                  <a:srgbClr val="FF0000"/>
                </a:solidFill>
              </a:rPr>
              <a:t>heart surgery </a:t>
            </a:r>
            <a:r>
              <a:rPr lang="en-US" sz="2200" dirty="0"/>
              <a:t>you may need to: </a:t>
            </a:r>
          </a:p>
          <a:p>
            <a:pPr marL="0" indent="0">
              <a:buNone/>
            </a:pPr>
            <a:r>
              <a:rPr lang="en-US" sz="2200" dirty="0"/>
              <a:t>Wait up to 12 weeks before beginning exercise. When it is safe to start, start very slowly.</a:t>
            </a:r>
          </a:p>
          <a:p>
            <a:pPr marL="0" indent="0">
              <a:buNone/>
            </a:pPr>
            <a:r>
              <a:rPr lang="en-US" sz="2200" dirty="0">
                <a:solidFill>
                  <a:srgbClr val="FF0000"/>
                </a:solidFill>
              </a:rPr>
              <a:t>*Stop if you begin to have angina </a:t>
            </a:r>
          </a:p>
        </p:txBody>
      </p:sp>
    </p:spTree>
    <p:extLst>
      <p:ext uri="{BB962C8B-B14F-4D97-AF65-F5344CB8AC3E}">
        <p14:creationId xmlns:p14="http://schemas.microsoft.com/office/powerpoint/2010/main" val="1686712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9D9C7-E8C6-C544-A94B-BC368362A5FE}"/>
              </a:ext>
            </a:extLst>
          </p:cNvPr>
          <p:cNvSpPr>
            <a:spLocks noGrp="1"/>
          </p:cNvSpPr>
          <p:nvPr>
            <p:ph type="title"/>
          </p:nvPr>
        </p:nvSpPr>
        <p:spPr>
          <a:xfrm>
            <a:off x="870204" y="606564"/>
            <a:ext cx="10451592" cy="1325563"/>
          </a:xfrm>
        </p:spPr>
        <p:txBody>
          <a:bodyPr anchor="ctr">
            <a:normAutofit/>
          </a:bodyPr>
          <a:lstStyle/>
          <a:p>
            <a:r>
              <a:rPr lang="en-US" dirty="0"/>
              <a:t>Exercise Safety  </a:t>
            </a:r>
          </a:p>
        </p:txBody>
      </p:sp>
      <p:sp>
        <p:nvSpPr>
          <p:cNvPr id="9" name="Rectangle 8">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Table 4">
            <a:extLst>
              <a:ext uri="{FF2B5EF4-FFF2-40B4-BE49-F238E27FC236}">
                <a16:creationId xmlns:a16="http://schemas.microsoft.com/office/drawing/2014/main" id="{CCF48877-B871-2242-8421-A0DDD2CCE65B}"/>
              </a:ext>
            </a:extLst>
          </p:cNvPr>
          <p:cNvGraphicFramePr>
            <a:graphicFrameLocks noGrp="1"/>
          </p:cNvGraphicFramePr>
          <p:nvPr>
            <p:ph idx="1"/>
            <p:extLst>
              <p:ext uri="{D42A27DB-BD31-4B8C-83A1-F6EECF244321}">
                <p14:modId xmlns:p14="http://schemas.microsoft.com/office/powerpoint/2010/main" val="2652546131"/>
              </p:ext>
            </p:extLst>
          </p:nvPr>
        </p:nvGraphicFramePr>
        <p:xfrm>
          <a:off x="1000874" y="2236162"/>
          <a:ext cx="10190252" cy="3631083"/>
        </p:xfrm>
        <a:graphic>
          <a:graphicData uri="http://schemas.openxmlformats.org/drawingml/2006/table">
            <a:tbl>
              <a:tblPr firstRow="1" bandRow="1">
                <a:tableStyleId>{5C22544A-7EE6-4342-B048-85BDC9FD1C3A}</a:tableStyleId>
              </a:tblPr>
              <a:tblGrid>
                <a:gridCol w="5095126">
                  <a:extLst>
                    <a:ext uri="{9D8B030D-6E8A-4147-A177-3AD203B41FA5}">
                      <a16:colId xmlns:a16="http://schemas.microsoft.com/office/drawing/2014/main" val="3145757730"/>
                    </a:ext>
                  </a:extLst>
                </a:gridCol>
                <a:gridCol w="5095126">
                  <a:extLst>
                    <a:ext uri="{9D8B030D-6E8A-4147-A177-3AD203B41FA5}">
                      <a16:colId xmlns:a16="http://schemas.microsoft.com/office/drawing/2014/main" val="2411030163"/>
                    </a:ext>
                  </a:extLst>
                </a:gridCol>
              </a:tblGrid>
              <a:tr h="767476">
                <a:tc>
                  <a:txBody>
                    <a:bodyPr/>
                    <a:lstStyle/>
                    <a:p>
                      <a:r>
                        <a:rPr lang="en-US" sz="2000" dirty="0"/>
                        <a:t>Normal during steady exercise to experience: </a:t>
                      </a:r>
                    </a:p>
                  </a:txBody>
                  <a:tcPr marL="88611" marR="88611" marT="44305" marB="44305"/>
                </a:tc>
                <a:tc>
                  <a:txBody>
                    <a:bodyPr/>
                    <a:lstStyle/>
                    <a:p>
                      <a:r>
                        <a:rPr lang="en-US" sz="2000" dirty="0"/>
                        <a:t>NOT normal during steady exercise to experience: </a:t>
                      </a:r>
                    </a:p>
                  </a:txBody>
                  <a:tcPr marL="88611" marR="88611" marT="44305" marB="44305"/>
                </a:tc>
                <a:extLst>
                  <a:ext uri="{0D108BD9-81ED-4DB2-BD59-A6C34878D82A}">
                    <a16:rowId xmlns:a16="http://schemas.microsoft.com/office/drawing/2014/main" val="1622469758"/>
                  </a:ext>
                </a:extLst>
              </a:tr>
              <a:tr h="720772">
                <a:tc>
                  <a:txBody>
                    <a:bodyPr/>
                    <a:lstStyle/>
                    <a:p>
                      <a:r>
                        <a:rPr lang="en-US" sz="1700"/>
                        <a:t>Comfortable</a:t>
                      </a:r>
                    </a:p>
                  </a:txBody>
                  <a:tcPr marL="88611" marR="88611" marT="44305" marB="44305"/>
                </a:tc>
                <a:tc>
                  <a:txBody>
                    <a:bodyPr/>
                    <a:lstStyle/>
                    <a:p>
                      <a:r>
                        <a:rPr lang="en-US" sz="1700"/>
                        <a:t>Pain, pressure, or heaviness in your chest, neck, jaw, shoulder, or arm </a:t>
                      </a:r>
                    </a:p>
                  </a:txBody>
                  <a:tcPr marL="88611" marR="88611" marT="44305" marB="44305"/>
                </a:tc>
                <a:extLst>
                  <a:ext uri="{0D108BD9-81ED-4DB2-BD59-A6C34878D82A}">
                    <a16:rowId xmlns:a16="http://schemas.microsoft.com/office/drawing/2014/main" val="1481445693"/>
                  </a:ext>
                </a:extLst>
              </a:tr>
              <a:tr h="428567">
                <a:tc>
                  <a:txBody>
                    <a:bodyPr/>
                    <a:lstStyle/>
                    <a:p>
                      <a:r>
                        <a:rPr lang="en-US" sz="1700"/>
                        <a:t>Aware of breathing</a:t>
                      </a:r>
                    </a:p>
                  </a:txBody>
                  <a:tcPr marL="88611" marR="88611" marT="44305" marB="44305"/>
                </a:tc>
                <a:tc>
                  <a:txBody>
                    <a:bodyPr/>
                    <a:lstStyle/>
                    <a:p>
                      <a:r>
                        <a:rPr lang="en-US" sz="1700" dirty="0"/>
                        <a:t>Dizzy/lightheaded</a:t>
                      </a:r>
                    </a:p>
                  </a:txBody>
                  <a:tcPr marL="88611" marR="88611" marT="44305" marB="44305"/>
                </a:tc>
                <a:extLst>
                  <a:ext uri="{0D108BD9-81ED-4DB2-BD59-A6C34878D82A}">
                    <a16:rowId xmlns:a16="http://schemas.microsoft.com/office/drawing/2014/main" val="3319737955"/>
                  </a:ext>
                </a:extLst>
              </a:tr>
              <a:tr h="428567">
                <a:tc>
                  <a:txBody>
                    <a:bodyPr/>
                    <a:lstStyle/>
                    <a:p>
                      <a:r>
                        <a:rPr lang="en-US" sz="1700"/>
                        <a:t>Able to talk </a:t>
                      </a:r>
                    </a:p>
                  </a:txBody>
                  <a:tcPr marL="88611" marR="88611" marT="44305" marB="44305"/>
                </a:tc>
                <a:tc>
                  <a:txBody>
                    <a:bodyPr/>
                    <a:lstStyle/>
                    <a:p>
                      <a:r>
                        <a:rPr lang="en-US" sz="1700"/>
                        <a:t>Cold and clammy </a:t>
                      </a:r>
                    </a:p>
                  </a:txBody>
                  <a:tcPr marL="88611" marR="88611" marT="44305" marB="44305"/>
                </a:tc>
                <a:extLst>
                  <a:ext uri="{0D108BD9-81ED-4DB2-BD59-A6C34878D82A}">
                    <a16:rowId xmlns:a16="http://schemas.microsoft.com/office/drawing/2014/main" val="4012586773"/>
                  </a:ext>
                </a:extLst>
              </a:tr>
              <a:tr h="428567">
                <a:tc>
                  <a:txBody>
                    <a:bodyPr/>
                    <a:lstStyle/>
                    <a:p>
                      <a:r>
                        <a:rPr lang="en-US" sz="1700" dirty="0"/>
                        <a:t>Slightly tired</a:t>
                      </a:r>
                    </a:p>
                  </a:txBody>
                  <a:tcPr marL="88611" marR="88611" marT="44305" marB="44305"/>
                </a:tc>
                <a:tc>
                  <a:txBody>
                    <a:bodyPr/>
                    <a:lstStyle/>
                    <a:p>
                      <a:r>
                        <a:rPr lang="en-US" sz="1700"/>
                        <a:t>Overwhelming amount of fatigue/weakness</a:t>
                      </a:r>
                    </a:p>
                  </a:txBody>
                  <a:tcPr marL="88611" marR="88611" marT="44305" marB="44305"/>
                </a:tc>
                <a:extLst>
                  <a:ext uri="{0D108BD9-81ED-4DB2-BD59-A6C34878D82A}">
                    <a16:rowId xmlns:a16="http://schemas.microsoft.com/office/drawing/2014/main" val="2904956422"/>
                  </a:ext>
                </a:extLst>
              </a:tr>
              <a:tr h="428567">
                <a:tc>
                  <a:txBody>
                    <a:bodyPr/>
                    <a:lstStyle/>
                    <a:p>
                      <a:r>
                        <a:rPr lang="en-US" sz="1700"/>
                        <a:t>Dry or slightly sweaty </a:t>
                      </a:r>
                    </a:p>
                  </a:txBody>
                  <a:tcPr marL="88611" marR="88611" marT="44305" marB="44305"/>
                </a:tc>
                <a:tc>
                  <a:txBody>
                    <a:bodyPr/>
                    <a:lstStyle/>
                    <a:p>
                      <a:r>
                        <a:rPr lang="en-US" sz="1700"/>
                        <a:t>Nausea</a:t>
                      </a:r>
                    </a:p>
                  </a:txBody>
                  <a:tcPr marL="88611" marR="88611" marT="44305" marB="44305"/>
                </a:tc>
                <a:extLst>
                  <a:ext uri="{0D108BD9-81ED-4DB2-BD59-A6C34878D82A}">
                    <a16:rowId xmlns:a16="http://schemas.microsoft.com/office/drawing/2014/main" val="3932480028"/>
                  </a:ext>
                </a:extLst>
              </a:tr>
              <a:tr h="428567">
                <a:tc>
                  <a:txBody>
                    <a:bodyPr/>
                    <a:lstStyle/>
                    <a:p>
                      <a:r>
                        <a:rPr lang="en-US" sz="1700" dirty="0"/>
                        <a:t>Relaxed</a:t>
                      </a:r>
                    </a:p>
                  </a:txBody>
                  <a:tcPr marL="88611" marR="88611" marT="44305" marB="44305"/>
                </a:tc>
                <a:tc>
                  <a:txBody>
                    <a:bodyPr/>
                    <a:lstStyle/>
                    <a:p>
                      <a:r>
                        <a:rPr lang="en-US" sz="1700" dirty="0"/>
                        <a:t>Anxiety</a:t>
                      </a:r>
                    </a:p>
                  </a:txBody>
                  <a:tcPr marL="88611" marR="88611" marT="44305" marB="44305"/>
                </a:tc>
                <a:extLst>
                  <a:ext uri="{0D108BD9-81ED-4DB2-BD59-A6C34878D82A}">
                    <a16:rowId xmlns:a16="http://schemas.microsoft.com/office/drawing/2014/main" val="2570923900"/>
                  </a:ext>
                </a:extLst>
              </a:tr>
            </a:tbl>
          </a:graphicData>
        </a:graphic>
      </p:graphicFrame>
    </p:spTree>
    <p:extLst>
      <p:ext uri="{BB962C8B-B14F-4D97-AF65-F5344CB8AC3E}">
        <p14:creationId xmlns:p14="http://schemas.microsoft.com/office/powerpoint/2010/main" val="3139865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7E020C-3060-0A40-AEC7-47D280217646}"/>
              </a:ext>
            </a:extLst>
          </p:cNvPr>
          <p:cNvSpPr>
            <a:spLocks noGrp="1"/>
          </p:cNvSpPr>
          <p:nvPr>
            <p:ph type="title"/>
          </p:nvPr>
        </p:nvSpPr>
        <p:spPr>
          <a:xfrm>
            <a:off x="838200" y="365125"/>
            <a:ext cx="10515600" cy="1325563"/>
          </a:xfrm>
        </p:spPr>
        <p:txBody>
          <a:bodyPr>
            <a:normAutofit/>
          </a:bodyPr>
          <a:lstStyle/>
          <a:p>
            <a:r>
              <a:rPr lang="en-US" sz="5400" dirty="0"/>
              <a:t>Sexual Intercourse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BA87AF3-3CFD-7C49-8D95-6C78322C4715}"/>
              </a:ext>
            </a:extLst>
          </p:cNvPr>
          <p:cNvSpPr>
            <a:spLocks noGrp="1"/>
          </p:cNvSpPr>
          <p:nvPr>
            <p:ph idx="1"/>
          </p:nvPr>
        </p:nvSpPr>
        <p:spPr>
          <a:xfrm>
            <a:off x="838200" y="1929384"/>
            <a:ext cx="10515600" cy="4251960"/>
          </a:xfrm>
        </p:spPr>
        <p:txBody>
          <a:bodyPr>
            <a:normAutofit/>
          </a:bodyPr>
          <a:lstStyle/>
          <a:p>
            <a:r>
              <a:rPr lang="en-US" sz="2200" dirty="0"/>
              <a:t>Most people can return to sexual intercourse two to eight weeks after your heart attack or heart surgery. </a:t>
            </a:r>
          </a:p>
          <a:p>
            <a:r>
              <a:rPr lang="en-US" sz="2200" dirty="0"/>
              <a:t>Take your time and stop if you have chest pain. </a:t>
            </a:r>
          </a:p>
          <a:p>
            <a:r>
              <a:rPr lang="en-US" sz="2200" dirty="0"/>
              <a:t>Do not have sex in a very hot or cold place, after a heavy meal and after drinking a lot of alcohol. </a:t>
            </a:r>
          </a:p>
          <a:p>
            <a:r>
              <a:rPr lang="en-US" sz="2200" dirty="0"/>
              <a:t>Share your fears, needs, desires, and wishes with your partner about having sex again.</a:t>
            </a:r>
          </a:p>
          <a:p>
            <a:r>
              <a:rPr lang="en-US" sz="2200" dirty="0"/>
              <a:t>Medications that treat erectile dysfunction (Viagra, Cialis, or Levitra) can cause dangerous drops in blood pressure if taken within 48 hours of any form of nitrates (Nitro Spray). Never stop taking your cardiac medications because you have side effects that affect your sex life. </a:t>
            </a:r>
          </a:p>
        </p:txBody>
      </p:sp>
    </p:spTree>
    <p:extLst>
      <p:ext uri="{BB962C8B-B14F-4D97-AF65-F5344CB8AC3E}">
        <p14:creationId xmlns:p14="http://schemas.microsoft.com/office/powerpoint/2010/main" val="983289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99B9B839-5BB0-F44A-A7C3-A8B8EE29F39F}"/>
              </a:ext>
            </a:extLst>
          </p:cNvPr>
          <p:cNvSpPr>
            <a:spLocks noGrp="1"/>
          </p:cNvSpPr>
          <p:nvPr>
            <p:ph type="title"/>
          </p:nvPr>
        </p:nvSpPr>
        <p:spPr>
          <a:xfrm>
            <a:off x="804672" y="457200"/>
            <a:ext cx="10579608" cy="1188720"/>
          </a:xfrm>
        </p:spPr>
        <p:txBody>
          <a:bodyPr>
            <a:normAutofit/>
          </a:bodyPr>
          <a:lstStyle/>
          <a:p>
            <a:r>
              <a:rPr lang="en-US" sz="4000" dirty="0"/>
              <a:t>How to Make Lifestyle Changes </a:t>
            </a:r>
          </a:p>
        </p:txBody>
      </p:sp>
      <p:grpSp>
        <p:nvGrpSpPr>
          <p:cNvPr id="22" name="Group 21">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23" name="Freeform: Shape 22">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29" name="Freeform: Shape 28">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4" name="Content Placeholder 2">
            <a:extLst>
              <a:ext uri="{FF2B5EF4-FFF2-40B4-BE49-F238E27FC236}">
                <a16:creationId xmlns:a16="http://schemas.microsoft.com/office/drawing/2014/main" id="{987A036D-BB25-453C-8510-3A5DCFD3F576}"/>
              </a:ext>
            </a:extLst>
          </p:cNvPr>
          <p:cNvGraphicFramePr>
            <a:graphicFrameLocks noGrp="1"/>
          </p:cNvGraphicFramePr>
          <p:nvPr>
            <p:ph idx="1"/>
            <p:extLst>
              <p:ext uri="{D42A27DB-BD31-4B8C-83A1-F6EECF244321}">
                <p14:modId xmlns:p14="http://schemas.microsoft.com/office/powerpoint/2010/main" val="3000883522"/>
              </p:ext>
            </p:extLst>
          </p:nvPr>
        </p:nvGraphicFramePr>
        <p:xfrm>
          <a:off x="1034796" y="2057718"/>
          <a:ext cx="10119360" cy="3566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6025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16">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7E943C-2099-2A4F-8F11-A643AE2BD317}"/>
              </a:ext>
            </a:extLst>
          </p:cNvPr>
          <p:cNvSpPr>
            <a:spLocks noGrp="1"/>
          </p:cNvSpPr>
          <p:nvPr>
            <p:ph type="title"/>
          </p:nvPr>
        </p:nvSpPr>
        <p:spPr>
          <a:xfrm>
            <a:off x="2542187" y="969996"/>
            <a:ext cx="5754696" cy="1837349"/>
          </a:xfrm>
        </p:spPr>
        <p:txBody>
          <a:bodyPr anchor="b">
            <a:normAutofit/>
          </a:bodyPr>
          <a:lstStyle/>
          <a:p>
            <a:pPr algn="ctr"/>
            <a:r>
              <a:rPr lang="en-US" sz="4000" dirty="0"/>
              <a:t>Heart Disease</a:t>
            </a:r>
          </a:p>
        </p:txBody>
      </p:sp>
      <p:grpSp>
        <p:nvGrpSpPr>
          <p:cNvPr id="34" name="Group 18">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20" name="Freeform: Shape 19">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20">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21">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22">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23">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7" name="Content Placeholder 6">
            <a:extLst>
              <a:ext uri="{FF2B5EF4-FFF2-40B4-BE49-F238E27FC236}">
                <a16:creationId xmlns:a16="http://schemas.microsoft.com/office/drawing/2014/main" id="{326DA989-442A-B744-A21D-29C698E61B38}"/>
              </a:ext>
            </a:extLst>
          </p:cNvPr>
          <p:cNvSpPr>
            <a:spLocks noGrp="1"/>
          </p:cNvSpPr>
          <p:nvPr>
            <p:ph idx="1"/>
          </p:nvPr>
        </p:nvSpPr>
        <p:spPr>
          <a:xfrm>
            <a:off x="3055954" y="2979336"/>
            <a:ext cx="5709721" cy="2430864"/>
          </a:xfrm>
        </p:spPr>
        <p:txBody>
          <a:bodyPr anchor="t">
            <a:normAutofit/>
          </a:bodyPr>
          <a:lstStyle/>
          <a:p>
            <a:pPr marL="0" indent="0">
              <a:buNone/>
            </a:pPr>
            <a:r>
              <a:rPr lang="en-US" sz="2000" dirty="0"/>
              <a:t>A group of conditions affecting the heart: </a:t>
            </a:r>
          </a:p>
          <a:p>
            <a:pPr lvl="1"/>
            <a:r>
              <a:rPr lang="en-US" sz="2000" dirty="0"/>
              <a:t>Coronary artery disease</a:t>
            </a:r>
          </a:p>
          <a:p>
            <a:pPr lvl="1"/>
            <a:r>
              <a:rPr lang="en-US" sz="2000" dirty="0"/>
              <a:t>Arrhythmias</a:t>
            </a:r>
          </a:p>
          <a:p>
            <a:pPr lvl="1"/>
            <a:r>
              <a:rPr lang="en-US" sz="2000" dirty="0"/>
              <a:t>Congenital heart defects</a:t>
            </a:r>
          </a:p>
          <a:p>
            <a:pPr lvl="1"/>
            <a:r>
              <a:rPr lang="en-US" sz="2000" dirty="0"/>
              <a:t>Valvular disease</a:t>
            </a:r>
          </a:p>
          <a:p>
            <a:pPr lvl="1"/>
            <a:endParaRPr lang="en-US" sz="2000" dirty="0">
              <a:solidFill>
                <a:schemeClr val="tx2"/>
              </a:solidFill>
            </a:endParaRPr>
          </a:p>
        </p:txBody>
      </p:sp>
    </p:spTree>
    <p:extLst>
      <p:ext uri="{BB962C8B-B14F-4D97-AF65-F5344CB8AC3E}">
        <p14:creationId xmlns:p14="http://schemas.microsoft.com/office/powerpoint/2010/main" val="3335425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0">
            <a:extLst>
              <a:ext uri="{FF2B5EF4-FFF2-40B4-BE49-F238E27FC236}">
                <a16:creationId xmlns:a16="http://schemas.microsoft.com/office/drawing/2014/main" id="{B7694FDC-A66D-47C8-B5A5-E5FEE8256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28A6C3BB-739E-0A43-84E7-678C756F36AE}"/>
              </a:ext>
            </a:extLst>
          </p:cNvPr>
          <p:cNvSpPr>
            <a:spLocks noGrp="1"/>
          </p:cNvSpPr>
          <p:nvPr>
            <p:ph type="title"/>
          </p:nvPr>
        </p:nvSpPr>
        <p:spPr>
          <a:xfrm>
            <a:off x="766243" y="662399"/>
            <a:ext cx="4842933" cy="1494000"/>
          </a:xfrm>
        </p:spPr>
        <p:txBody>
          <a:bodyPr anchor="t">
            <a:normAutofit/>
          </a:bodyPr>
          <a:lstStyle/>
          <a:p>
            <a:r>
              <a:rPr lang="en-US" sz="6000" dirty="0"/>
              <a:t>Questions?</a:t>
            </a:r>
          </a:p>
        </p:txBody>
      </p:sp>
      <p:sp>
        <p:nvSpPr>
          <p:cNvPr id="30" name="Freeform 6">
            <a:extLst>
              <a:ext uri="{FF2B5EF4-FFF2-40B4-BE49-F238E27FC236}">
                <a16:creationId xmlns:a16="http://schemas.microsoft.com/office/drawing/2014/main" id="{C3F69AFD-BDEB-4A68-B6CE-073AB5E44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502207"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rgbClr val="FFFFFF"/>
          </a:solidFill>
          <a:ln w="0">
            <a:noFill/>
            <a:prstDash val="solid"/>
            <a:round/>
            <a:headEnd/>
            <a:tailEnd/>
          </a:ln>
        </p:spPr>
      </p:sp>
      <p:pic>
        <p:nvPicPr>
          <p:cNvPr id="7" name="Graphic 6" descr="Thought with solid fill">
            <a:extLst>
              <a:ext uri="{FF2B5EF4-FFF2-40B4-BE49-F238E27FC236}">
                <a16:creationId xmlns:a16="http://schemas.microsoft.com/office/drawing/2014/main" id="{6581DB44-A550-644C-BF74-675FBED32E1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18515" y="1998921"/>
            <a:ext cx="2248786" cy="2248786"/>
          </a:xfrm>
          <a:prstGeom prst="rect">
            <a:avLst/>
          </a:prstGeom>
        </p:spPr>
      </p:pic>
    </p:spTree>
    <p:extLst>
      <p:ext uri="{BB962C8B-B14F-4D97-AF65-F5344CB8AC3E}">
        <p14:creationId xmlns:p14="http://schemas.microsoft.com/office/powerpoint/2010/main" val="2833175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7FEA03-224F-1848-9C6E-104911FA0F42}"/>
              </a:ext>
            </a:extLst>
          </p:cNvPr>
          <p:cNvSpPr>
            <a:spLocks noGrp="1"/>
          </p:cNvSpPr>
          <p:nvPr>
            <p:ph type="title"/>
          </p:nvPr>
        </p:nvSpPr>
        <p:spPr>
          <a:xfrm>
            <a:off x="1115568" y="548640"/>
            <a:ext cx="10168128" cy="1179576"/>
          </a:xfrm>
        </p:spPr>
        <p:txBody>
          <a:bodyPr>
            <a:normAutofit/>
          </a:bodyPr>
          <a:lstStyle/>
          <a:p>
            <a:r>
              <a:rPr lang="en-US" sz="4000"/>
              <a:t>References </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F56750D-8FEB-4B46-BD5B-A5BECF384EC1}"/>
              </a:ext>
            </a:extLst>
          </p:cNvPr>
          <p:cNvSpPr>
            <a:spLocks noGrp="1"/>
          </p:cNvSpPr>
          <p:nvPr>
            <p:ph idx="1"/>
          </p:nvPr>
        </p:nvSpPr>
        <p:spPr>
          <a:xfrm>
            <a:off x="1115568" y="2481943"/>
            <a:ext cx="10168128" cy="3695020"/>
          </a:xfrm>
        </p:spPr>
        <p:txBody>
          <a:bodyPr>
            <a:normAutofit/>
          </a:bodyPr>
          <a:lstStyle/>
          <a:p>
            <a:pPr marL="0" indent="0">
              <a:buNone/>
            </a:pPr>
            <a:endParaRPr lang="en-US" sz="1600" dirty="0"/>
          </a:p>
          <a:p>
            <a:pPr marL="0" indent="0">
              <a:buNone/>
            </a:pPr>
            <a:r>
              <a:rPr lang="en-CA" sz="1600" dirty="0"/>
              <a:t>Harvard Medical School. (2021). </a:t>
            </a:r>
            <a:r>
              <a:rPr lang="en-CA" sz="1600" i="1" dirty="0"/>
              <a:t>Heart disease</a:t>
            </a:r>
            <a:r>
              <a:rPr lang="en-CA" sz="1600" dirty="0"/>
              <a:t>. </a:t>
            </a:r>
            <a:r>
              <a:rPr lang="en-CA" sz="1600" dirty="0">
                <a:hlinkClick r:id="rId2"/>
              </a:rPr>
              <a:t>https://www.health.harvard.edu/topics/heart-disease</a:t>
            </a:r>
            <a:endParaRPr lang="en-US" sz="1600" dirty="0"/>
          </a:p>
          <a:p>
            <a:pPr marL="0" indent="0">
              <a:buNone/>
            </a:pPr>
            <a:r>
              <a:rPr lang="en-US" sz="1600" dirty="0"/>
              <a:t>Heart and Stroke Foundation of Canada. (2018). Living well with heart disease. </a:t>
            </a:r>
            <a:r>
              <a:rPr lang="en-US" sz="1600" dirty="0">
                <a:hlinkClick r:id="rId3"/>
              </a:rPr>
              <a:t>https://drive.google.com/file/d/1NobeyyUAMVtZgebAiiwLvjBO_8-fv5dm/view</a:t>
            </a:r>
            <a:endParaRPr lang="en-US" sz="1600" dirty="0"/>
          </a:p>
          <a:p>
            <a:pPr marL="0" indent="0">
              <a:buNone/>
            </a:pPr>
            <a:r>
              <a:rPr lang="en-CA" sz="1600" dirty="0"/>
              <a:t>Statistics Canada. (2020, November 16). </a:t>
            </a:r>
            <a:r>
              <a:rPr lang="en-CA" sz="1600" i="1" dirty="0"/>
              <a:t>Deaths, 2019</a:t>
            </a:r>
            <a:r>
              <a:rPr lang="en-CA" sz="1600" dirty="0"/>
              <a:t>. </a:t>
            </a:r>
            <a:r>
              <a:rPr lang="en-CA" sz="1600" dirty="0">
                <a:hlinkClick r:id="rId4"/>
              </a:rPr>
              <a:t>https://www150.statcan.gc.ca/n1/daily-quotidien/201126/dq201126b-eng.htm</a:t>
            </a:r>
            <a:endParaRPr lang="en-CA" sz="1600" dirty="0"/>
          </a:p>
          <a:p>
            <a:pPr marL="0" indent="0">
              <a:buNone/>
            </a:pPr>
            <a:r>
              <a:rPr lang="en-CA" sz="1600" dirty="0"/>
              <a:t>University of Ottawa Heart Institute. (2021). </a:t>
            </a:r>
            <a:r>
              <a:rPr lang="en-CA" sz="1600" i="1" dirty="0"/>
              <a:t>Coronary artery disease (atherosclerosis)</a:t>
            </a:r>
            <a:r>
              <a:rPr lang="en-CA" sz="1600" dirty="0"/>
              <a:t>. </a:t>
            </a:r>
            <a:r>
              <a:rPr lang="en-CA" sz="1600" dirty="0">
                <a:hlinkClick r:id="rId5"/>
              </a:rPr>
              <a:t>https://www.ottawaheart.ca/heart-condition/coronary-artery-disease-atherosclerosis</a:t>
            </a:r>
            <a:endParaRPr lang="en-US" sz="1600" dirty="0"/>
          </a:p>
        </p:txBody>
      </p:sp>
    </p:spTree>
    <p:extLst>
      <p:ext uri="{BB962C8B-B14F-4D97-AF65-F5344CB8AC3E}">
        <p14:creationId xmlns:p14="http://schemas.microsoft.com/office/powerpoint/2010/main" val="2346232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3E1775-3331-144E-8A6C-224A205DEA0D}"/>
              </a:ext>
            </a:extLst>
          </p:cNvPr>
          <p:cNvSpPr>
            <a:spLocks noGrp="1"/>
          </p:cNvSpPr>
          <p:nvPr>
            <p:ph type="title"/>
          </p:nvPr>
        </p:nvSpPr>
        <p:spPr>
          <a:xfrm>
            <a:off x="594360" y="640263"/>
            <a:ext cx="3822192" cy="1344975"/>
          </a:xfrm>
        </p:spPr>
        <p:txBody>
          <a:bodyPr>
            <a:normAutofit/>
          </a:bodyPr>
          <a:lstStyle/>
          <a:p>
            <a:r>
              <a:rPr lang="en-US" sz="3600">
                <a:solidFill>
                  <a:schemeClr val="bg1"/>
                </a:solidFill>
              </a:rPr>
              <a:t>Atherosclerosis </a:t>
            </a:r>
          </a:p>
        </p:txBody>
      </p:sp>
      <p:cxnSp>
        <p:nvCxnSpPr>
          <p:cNvPr id="32" name="Straight Connector 31">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BE1371A-FBC3-CB48-8A73-BFF91131A885}"/>
              </a:ext>
            </a:extLst>
          </p:cNvPr>
          <p:cNvSpPr>
            <a:spLocks noGrp="1"/>
          </p:cNvSpPr>
          <p:nvPr>
            <p:ph idx="1"/>
          </p:nvPr>
        </p:nvSpPr>
        <p:spPr>
          <a:xfrm>
            <a:off x="593610" y="2121763"/>
            <a:ext cx="3822192" cy="3773010"/>
          </a:xfrm>
        </p:spPr>
        <p:txBody>
          <a:bodyPr>
            <a:normAutofit/>
          </a:bodyPr>
          <a:lstStyle/>
          <a:p>
            <a:r>
              <a:rPr lang="en-US" sz="2000">
                <a:solidFill>
                  <a:schemeClr val="bg1"/>
                </a:solidFill>
              </a:rPr>
              <a:t>Fatty substances accumulate as plaque around the inner lining of the vessels.</a:t>
            </a:r>
          </a:p>
          <a:p>
            <a:r>
              <a:rPr lang="en-US" sz="2000">
                <a:solidFill>
                  <a:schemeClr val="bg1"/>
                </a:solidFill>
              </a:rPr>
              <a:t>CAD exists when atherosclerosis has reached the stage where the blood flow through the arteries is impeded. </a:t>
            </a:r>
          </a:p>
          <a:p>
            <a:r>
              <a:rPr lang="en-US" sz="2000">
                <a:solidFill>
                  <a:schemeClr val="bg1"/>
                </a:solidFill>
              </a:rPr>
              <a:t>There are 4 grades of atherosclerosis.</a:t>
            </a:r>
          </a:p>
          <a:p>
            <a:r>
              <a:rPr lang="en-US" sz="2000">
                <a:solidFill>
                  <a:schemeClr val="bg1"/>
                </a:solidFill>
              </a:rPr>
              <a:t>75% obstruction is needed to produce significant reduction in blood flow. </a:t>
            </a:r>
          </a:p>
        </p:txBody>
      </p:sp>
      <p:graphicFrame>
        <p:nvGraphicFramePr>
          <p:cNvPr id="4" name="Table 4">
            <a:extLst>
              <a:ext uri="{FF2B5EF4-FFF2-40B4-BE49-F238E27FC236}">
                <a16:creationId xmlns:a16="http://schemas.microsoft.com/office/drawing/2014/main" id="{BF18D467-8F47-BE49-A1EA-01C930D5A042}"/>
              </a:ext>
            </a:extLst>
          </p:cNvPr>
          <p:cNvGraphicFramePr>
            <a:graphicFrameLocks noGrp="1"/>
          </p:cNvGraphicFramePr>
          <p:nvPr>
            <p:extLst>
              <p:ext uri="{D42A27DB-BD31-4B8C-83A1-F6EECF244321}">
                <p14:modId xmlns:p14="http://schemas.microsoft.com/office/powerpoint/2010/main" val="2221950203"/>
              </p:ext>
            </p:extLst>
          </p:nvPr>
        </p:nvGraphicFramePr>
        <p:xfrm>
          <a:off x="5110716" y="1096645"/>
          <a:ext cx="6596654" cy="4509265"/>
        </p:xfrm>
        <a:graphic>
          <a:graphicData uri="http://schemas.openxmlformats.org/drawingml/2006/table">
            <a:tbl>
              <a:tblPr firstRow="1" bandRow="1">
                <a:tableStyleId>{5C22544A-7EE6-4342-B048-85BDC9FD1C3A}</a:tableStyleId>
              </a:tblPr>
              <a:tblGrid>
                <a:gridCol w="1261791">
                  <a:extLst>
                    <a:ext uri="{9D8B030D-6E8A-4147-A177-3AD203B41FA5}">
                      <a16:colId xmlns:a16="http://schemas.microsoft.com/office/drawing/2014/main" val="2922461320"/>
                    </a:ext>
                  </a:extLst>
                </a:gridCol>
                <a:gridCol w="3544471">
                  <a:extLst>
                    <a:ext uri="{9D8B030D-6E8A-4147-A177-3AD203B41FA5}">
                      <a16:colId xmlns:a16="http://schemas.microsoft.com/office/drawing/2014/main" val="3998454454"/>
                    </a:ext>
                  </a:extLst>
                </a:gridCol>
                <a:gridCol w="1790392">
                  <a:extLst>
                    <a:ext uri="{9D8B030D-6E8A-4147-A177-3AD203B41FA5}">
                      <a16:colId xmlns:a16="http://schemas.microsoft.com/office/drawing/2014/main" val="916916123"/>
                    </a:ext>
                  </a:extLst>
                </a:gridCol>
              </a:tblGrid>
              <a:tr h="901853">
                <a:tc>
                  <a:txBody>
                    <a:bodyPr/>
                    <a:lstStyle/>
                    <a:p>
                      <a:r>
                        <a:rPr lang="en-US" sz="2400"/>
                        <a:t>Grade</a:t>
                      </a:r>
                    </a:p>
                  </a:txBody>
                  <a:tcPr marL="122230" marR="122230" marT="61115" marB="61115"/>
                </a:tc>
                <a:tc>
                  <a:txBody>
                    <a:bodyPr/>
                    <a:lstStyle/>
                    <a:p>
                      <a:r>
                        <a:rPr lang="en-US" sz="2400"/>
                        <a:t>Degree of Artery Narrowing</a:t>
                      </a:r>
                    </a:p>
                  </a:txBody>
                  <a:tcPr marL="122230" marR="122230" marT="61115" marB="61115"/>
                </a:tc>
                <a:tc>
                  <a:txBody>
                    <a:bodyPr/>
                    <a:lstStyle/>
                    <a:p>
                      <a:r>
                        <a:rPr lang="en-US" sz="2400"/>
                        <a:t>Severity </a:t>
                      </a:r>
                    </a:p>
                  </a:txBody>
                  <a:tcPr marL="122230" marR="122230" marT="61115" marB="61115"/>
                </a:tc>
                <a:extLst>
                  <a:ext uri="{0D108BD9-81ED-4DB2-BD59-A6C34878D82A}">
                    <a16:rowId xmlns:a16="http://schemas.microsoft.com/office/drawing/2014/main" val="741861791"/>
                  </a:ext>
                </a:extLst>
              </a:tr>
              <a:tr h="901853">
                <a:tc>
                  <a:txBody>
                    <a:bodyPr/>
                    <a:lstStyle/>
                    <a:p>
                      <a:r>
                        <a:rPr lang="en-US" sz="2400"/>
                        <a:t>I</a:t>
                      </a:r>
                    </a:p>
                  </a:txBody>
                  <a:tcPr marL="122230" marR="122230" marT="61115" marB="61115"/>
                </a:tc>
                <a:tc>
                  <a:txBody>
                    <a:bodyPr/>
                    <a:lstStyle/>
                    <a:p>
                      <a:r>
                        <a:rPr lang="en-US" sz="2400"/>
                        <a:t>25% narrowing and reduction in blood flow </a:t>
                      </a:r>
                    </a:p>
                  </a:txBody>
                  <a:tcPr marL="122230" marR="122230" marT="61115" marB="61115"/>
                </a:tc>
                <a:tc>
                  <a:txBody>
                    <a:bodyPr/>
                    <a:lstStyle/>
                    <a:p>
                      <a:r>
                        <a:rPr lang="en-US" sz="2400"/>
                        <a:t>Minimal </a:t>
                      </a:r>
                    </a:p>
                  </a:txBody>
                  <a:tcPr marL="122230" marR="122230" marT="61115" marB="61115"/>
                </a:tc>
                <a:extLst>
                  <a:ext uri="{0D108BD9-81ED-4DB2-BD59-A6C34878D82A}">
                    <a16:rowId xmlns:a16="http://schemas.microsoft.com/office/drawing/2014/main" val="4002889462"/>
                  </a:ext>
                </a:extLst>
              </a:tr>
              <a:tr h="901853">
                <a:tc>
                  <a:txBody>
                    <a:bodyPr/>
                    <a:lstStyle/>
                    <a:p>
                      <a:r>
                        <a:rPr lang="en-US" sz="2400"/>
                        <a:t>II</a:t>
                      </a:r>
                    </a:p>
                  </a:txBody>
                  <a:tcPr marL="122230" marR="122230" marT="61115" marB="61115"/>
                </a:tc>
                <a:tc>
                  <a:txBody>
                    <a:bodyPr/>
                    <a:lstStyle/>
                    <a:p>
                      <a:r>
                        <a:rPr lang="en-US" sz="2400"/>
                        <a:t>50% narrowing and reduction in blood flow</a:t>
                      </a:r>
                    </a:p>
                  </a:txBody>
                  <a:tcPr marL="122230" marR="122230" marT="61115" marB="61115"/>
                </a:tc>
                <a:tc>
                  <a:txBody>
                    <a:bodyPr/>
                    <a:lstStyle/>
                    <a:p>
                      <a:r>
                        <a:rPr lang="en-US" sz="2400"/>
                        <a:t>Moderate </a:t>
                      </a:r>
                    </a:p>
                  </a:txBody>
                  <a:tcPr marL="122230" marR="122230" marT="61115" marB="61115"/>
                </a:tc>
                <a:extLst>
                  <a:ext uri="{0D108BD9-81ED-4DB2-BD59-A6C34878D82A}">
                    <a16:rowId xmlns:a16="http://schemas.microsoft.com/office/drawing/2014/main" val="2833431613"/>
                  </a:ext>
                </a:extLst>
              </a:tr>
              <a:tr h="901853">
                <a:tc>
                  <a:txBody>
                    <a:bodyPr/>
                    <a:lstStyle/>
                    <a:p>
                      <a:r>
                        <a:rPr lang="en-US" sz="2400"/>
                        <a:t>III</a:t>
                      </a:r>
                    </a:p>
                  </a:txBody>
                  <a:tcPr marL="122230" marR="122230" marT="61115" marB="61115"/>
                </a:tc>
                <a:tc>
                  <a:txBody>
                    <a:bodyPr/>
                    <a:lstStyle/>
                    <a:p>
                      <a:r>
                        <a:rPr lang="en-US" sz="2400"/>
                        <a:t>75% narrowing and reduction in blood flow </a:t>
                      </a:r>
                    </a:p>
                  </a:txBody>
                  <a:tcPr marL="122230" marR="122230" marT="61115" marB="61115"/>
                </a:tc>
                <a:tc>
                  <a:txBody>
                    <a:bodyPr/>
                    <a:lstStyle/>
                    <a:p>
                      <a:r>
                        <a:rPr lang="en-US" sz="2400"/>
                        <a:t>Severe</a:t>
                      </a:r>
                    </a:p>
                  </a:txBody>
                  <a:tcPr marL="122230" marR="122230" marT="61115" marB="61115"/>
                </a:tc>
                <a:extLst>
                  <a:ext uri="{0D108BD9-81ED-4DB2-BD59-A6C34878D82A}">
                    <a16:rowId xmlns:a16="http://schemas.microsoft.com/office/drawing/2014/main" val="2662825927"/>
                  </a:ext>
                </a:extLst>
              </a:tr>
              <a:tr h="901853">
                <a:tc>
                  <a:txBody>
                    <a:bodyPr/>
                    <a:lstStyle/>
                    <a:p>
                      <a:r>
                        <a:rPr lang="en-US" sz="2400"/>
                        <a:t>IV</a:t>
                      </a:r>
                    </a:p>
                  </a:txBody>
                  <a:tcPr marL="122230" marR="122230" marT="61115" marB="61115"/>
                </a:tc>
                <a:tc>
                  <a:txBody>
                    <a:bodyPr/>
                    <a:lstStyle/>
                    <a:p>
                      <a:r>
                        <a:rPr lang="en-US" sz="2400"/>
                        <a:t>100% narrowing and reduction in blood flow </a:t>
                      </a:r>
                    </a:p>
                  </a:txBody>
                  <a:tcPr marL="122230" marR="122230" marT="61115" marB="61115"/>
                </a:tc>
                <a:tc>
                  <a:txBody>
                    <a:bodyPr/>
                    <a:lstStyle/>
                    <a:p>
                      <a:r>
                        <a:rPr lang="en-US" sz="2400" dirty="0"/>
                        <a:t>Complete Blockage </a:t>
                      </a:r>
                    </a:p>
                  </a:txBody>
                  <a:tcPr marL="122230" marR="122230" marT="61115" marB="61115"/>
                </a:tc>
                <a:extLst>
                  <a:ext uri="{0D108BD9-81ED-4DB2-BD59-A6C34878D82A}">
                    <a16:rowId xmlns:a16="http://schemas.microsoft.com/office/drawing/2014/main" val="168917610"/>
                  </a:ext>
                </a:extLst>
              </a:tr>
            </a:tbl>
          </a:graphicData>
        </a:graphic>
      </p:graphicFrame>
    </p:spTree>
    <p:extLst>
      <p:ext uri="{BB962C8B-B14F-4D97-AF65-F5344CB8AC3E}">
        <p14:creationId xmlns:p14="http://schemas.microsoft.com/office/powerpoint/2010/main" val="2289384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DB4FE-AAB0-7D48-9460-A60AE3D57700}"/>
              </a:ext>
            </a:extLst>
          </p:cNvPr>
          <p:cNvSpPr>
            <a:spLocks noGrp="1"/>
          </p:cNvSpPr>
          <p:nvPr>
            <p:ph type="title"/>
          </p:nvPr>
        </p:nvSpPr>
        <p:spPr>
          <a:xfrm>
            <a:off x="648929" y="629266"/>
            <a:ext cx="3505495" cy="1622321"/>
          </a:xfrm>
        </p:spPr>
        <p:txBody>
          <a:bodyPr>
            <a:normAutofit/>
          </a:bodyPr>
          <a:lstStyle/>
          <a:p>
            <a:r>
              <a:rPr lang="en-US"/>
              <a:t>Understanding the Heart</a:t>
            </a:r>
          </a:p>
        </p:txBody>
      </p:sp>
      <p:sp>
        <p:nvSpPr>
          <p:cNvPr id="11" name="Content Placeholder 10">
            <a:extLst>
              <a:ext uri="{FF2B5EF4-FFF2-40B4-BE49-F238E27FC236}">
                <a16:creationId xmlns:a16="http://schemas.microsoft.com/office/drawing/2014/main" id="{2E1485D4-D3FA-B445-AFF8-DB6CC490B552}"/>
              </a:ext>
            </a:extLst>
          </p:cNvPr>
          <p:cNvSpPr>
            <a:spLocks noGrp="1"/>
          </p:cNvSpPr>
          <p:nvPr>
            <p:ph idx="1"/>
          </p:nvPr>
        </p:nvSpPr>
        <p:spPr>
          <a:xfrm>
            <a:off x="648931" y="2438400"/>
            <a:ext cx="3505494" cy="3785419"/>
          </a:xfrm>
        </p:spPr>
        <p:txBody>
          <a:bodyPr>
            <a:normAutofit/>
          </a:bodyPr>
          <a:lstStyle/>
          <a:p>
            <a:r>
              <a:rPr lang="en-US" sz="1700"/>
              <a:t>Your body needs a constant supply of oxygen. </a:t>
            </a:r>
          </a:p>
          <a:p>
            <a:r>
              <a:rPr lang="en-US" sz="1700"/>
              <a:t>Arteries carry oxygen rich blood  to the heart. </a:t>
            </a:r>
          </a:p>
          <a:p>
            <a:r>
              <a:rPr lang="en-US" sz="1700"/>
              <a:t>Veins carry blood back to the heart and lungs to pick up more oxygen. </a:t>
            </a:r>
          </a:p>
          <a:p>
            <a:r>
              <a:rPr lang="en-US" sz="1700"/>
              <a:t>Coronary arteries carry oxygen rich blood to the heart.</a:t>
            </a:r>
          </a:p>
          <a:p>
            <a:r>
              <a:rPr lang="en-US" sz="1700"/>
              <a:t>Coronary arteries deliver 250mL of oxygenated blood to the heart, each minute = 360,000 mL/day </a:t>
            </a:r>
          </a:p>
        </p:txBody>
      </p:sp>
      <p:sp>
        <p:nvSpPr>
          <p:cNvPr id="52" name="Rectangle 51">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3">
            <a:extLst>
              <a:ext uri="{FF2B5EF4-FFF2-40B4-BE49-F238E27FC236}">
                <a16:creationId xmlns:a16="http://schemas.microsoft.com/office/drawing/2014/main" id="{42AA7E69-D13F-1148-8B8D-AC1ACD0CC474}"/>
              </a:ext>
            </a:extLst>
          </p:cNvPr>
          <p:cNvPicPr>
            <a:picLocks noChangeAspect="1"/>
          </p:cNvPicPr>
          <p:nvPr/>
        </p:nvPicPr>
        <p:blipFill>
          <a:blip r:embed="rId3"/>
          <a:stretch>
            <a:fillRect/>
          </a:stretch>
        </p:blipFill>
        <p:spPr>
          <a:xfrm>
            <a:off x="5405862" y="940876"/>
            <a:ext cx="6019331" cy="4973001"/>
          </a:xfrm>
          <a:prstGeom prst="rect">
            <a:avLst/>
          </a:prstGeom>
          <a:effectLst/>
        </p:spPr>
      </p:pic>
    </p:spTree>
    <p:extLst>
      <p:ext uri="{BB962C8B-B14F-4D97-AF65-F5344CB8AC3E}">
        <p14:creationId xmlns:p14="http://schemas.microsoft.com/office/powerpoint/2010/main" val="3647200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5F0E358-1E49-4920-80D8-C3D138708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6" name="Rectangle 25">
            <a:extLst>
              <a:ext uri="{FF2B5EF4-FFF2-40B4-BE49-F238E27FC236}">
                <a16:creationId xmlns:a16="http://schemas.microsoft.com/office/drawing/2014/main" id="{E2D2362D-7010-4036-B9CA-03DFC8EB3B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DC85BF5E-2BD6-4E5B-8EA3-420B45BB0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389812" y="0"/>
            <a:ext cx="4802188" cy="6858000"/>
          </a:xfrm>
          <a:custGeom>
            <a:avLst/>
            <a:gdLst>
              <a:gd name="connsiteX0" fmla="*/ 0 w 4802188"/>
              <a:gd name="connsiteY0" fmla="*/ 0 h 6858000"/>
              <a:gd name="connsiteX1" fmla="*/ 4802188 w 4802188"/>
              <a:gd name="connsiteY1" fmla="*/ 0 h 6858000"/>
              <a:gd name="connsiteX2" fmla="*/ 4802188 w 4802188"/>
              <a:gd name="connsiteY2" fmla="*/ 6858000 h 6858000"/>
              <a:gd name="connsiteX3" fmla="*/ 0 w 4802188"/>
              <a:gd name="connsiteY3" fmla="*/ 6858000 h 6858000"/>
              <a:gd name="connsiteX4" fmla="*/ 4763 w 4802188"/>
              <a:gd name="connsiteY4" fmla="*/ 6791325 h 6858000"/>
              <a:gd name="connsiteX5" fmla="*/ 12700 w 4802188"/>
              <a:gd name="connsiteY5" fmla="*/ 6735762 h 6858000"/>
              <a:gd name="connsiteX6" fmla="*/ 22225 w 4802188"/>
              <a:gd name="connsiteY6" fmla="*/ 6683375 h 6858000"/>
              <a:gd name="connsiteX7" fmla="*/ 38100 w 4802188"/>
              <a:gd name="connsiteY7" fmla="*/ 6640512 h 6858000"/>
              <a:gd name="connsiteX8" fmla="*/ 53975 w 4802188"/>
              <a:gd name="connsiteY8" fmla="*/ 6597650 h 6858000"/>
              <a:gd name="connsiteX9" fmla="*/ 73025 w 4802188"/>
              <a:gd name="connsiteY9" fmla="*/ 6561137 h 6858000"/>
              <a:gd name="connsiteX10" fmla="*/ 92075 w 4802188"/>
              <a:gd name="connsiteY10" fmla="*/ 6523037 h 6858000"/>
              <a:gd name="connsiteX11" fmla="*/ 109538 w 4802188"/>
              <a:gd name="connsiteY11" fmla="*/ 6488112 h 6858000"/>
              <a:gd name="connsiteX12" fmla="*/ 127000 w 4802188"/>
              <a:gd name="connsiteY12" fmla="*/ 6448425 h 6858000"/>
              <a:gd name="connsiteX13" fmla="*/ 142875 w 4802188"/>
              <a:gd name="connsiteY13" fmla="*/ 6407150 h 6858000"/>
              <a:gd name="connsiteX14" fmla="*/ 157163 w 4802188"/>
              <a:gd name="connsiteY14" fmla="*/ 6361112 h 6858000"/>
              <a:gd name="connsiteX15" fmla="*/ 168275 w 4802188"/>
              <a:gd name="connsiteY15" fmla="*/ 6311900 h 6858000"/>
              <a:gd name="connsiteX16" fmla="*/ 176213 w 4802188"/>
              <a:gd name="connsiteY16" fmla="*/ 6251575 h 6858000"/>
              <a:gd name="connsiteX17" fmla="*/ 179388 w 4802188"/>
              <a:gd name="connsiteY17" fmla="*/ 6183312 h 6858000"/>
              <a:gd name="connsiteX18" fmla="*/ 176213 w 4802188"/>
              <a:gd name="connsiteY18" fmla="*/ 6113462 h 6858000"/>
              <a:gd name="connsiteX19" fmla="*/ 168275 w 4802188"/>
              <a:gd name="connsiteY19" fmla="*/ 6056312 h 6858000"/>
              <a:gd name="connsiteX20" fmla="*/ 157163 w 4802188"/>
              <a:gd name="connsiteY20" fmla="*/ 6003925 h 6858000"/>
              <a:gd name="connsiteX21" fmla="*/ 142875 w 4802188"/>
              <a:gd name="connsiteY21" fmla="*/ 5956300 h 6858000"/>
              <a:gd name="connsiteX22" fmla="*/ 127000 w 4802188"/>
              <a:gd name="connsiteY22" fmla="*/ 5915025 h 6858000"/>
              <a:gd name="connsiteX23" fmla="*/ 107950 w 4802188"/>
              <a:gd name="connsiteY23" fmla="*/ 5876925 h 6858000"/>
              <a:gd name="connsiteX24" fmla="*/ 88900 w 4802188"/>
              <a:gd name="connsiteY24" fmla="*/ 5840412 h 6858000"/>
              <a:gd name="connsiteX25" fmla="*/ 69850 w 4802188"/>
              <a:gd name="connsiteY25" fmla="*/ 5802312 h 6858000"/>
              <a:gd name="connsiteX26" fmla="*/ 52388 w 4802188"/>
              <a:gd name="connsiteY26" fmla="*/ 5762625 h 6858000"/>
              <a:gd name="connsiteX27" fmla="*/ 34925 w 4802188"/>
              <a:gd name="connsiteY27" fmla="*/ 5721350 h 6858000"/>
              <a:gd name="connsiteX28" fmla="*/ 20638 w 4802188"/>
              <a:gd name="connsiteY28" fmla="*/ 5675312 h 6858000"/>
              <a:gd name="connsiteX29" fmla="*/ 11113 w 4802188"/>
              <a:gd name="connsiteY29" fmla="*/ 5622925 h 6858000"/>
              <a:gd name="connsiteX30" fmla="*/ 1588 w 4802188"/>
              <a:gd name="connsiteY30" fmla="*/ 5562600 h 6858000"/>
              <a:gd name="connsiteX31" fmla="*/ 0 w 4802188"/>
              <a:gd name="connsiteY31" fmla="*/ 5494337 h 6858000"/>
              <a:gd name="connsiteX32" fmla="*/ 1588 w 4802188"/>
              <a:gd name="connsiteY32" fmla="*/ 5426075 h 6858000"/>
              <a:gd name="connsiteX33" fmla="*/ 11113 w 4802188"/>
              <a:gd name="connsiteY33" fmla="*/ 5365750 h 6858000"/>
              <a:gd name="connsiteX34" fmla="*/ 20638 w 4802188"/>
              <a:gd name="connsiteY34" fmla="*/ 5313362 h 6858000"/>
              <a:gd name="connsiteX35" fmla="*/ 34925 w 4802188"/>
              <a:gd name="connsiteY35" fmla="*/ 5268912 h 6858000"/>
              <a:gd name="connsiteX36" fmla="*/ 52388 w 4802188"/>
              <a:gd name="connsiteY36" fmla="*/ 5226050 h 6858000"/>
              <a:gd name="connsiteX37" fmla="*/ 69850 w 4802188"/>
              <a:gd name="connsiteY37" fmla="*/ 5186362 h 6858000"/>
              <a:gd name="connsiteX38" fmla="*/ 88900 w 4802188"/>
              <a:gd name="connsiteY38" fmla="*/ 5149850 h 6858000"/>
              <a:gd name="connsiteX39" fmla="*/ 107950 w 4802188"/>
              <a:gd name="connsiteY39" fmla="*/ 5114925 h 6858000"/>
              <a:gd name="connsiteX40" fmla="*/ 127000 w 4802188"/>
              <a:gd name="connsiteY40" fmla="*/ 5075237 h 6858000"/>
              <a:gd name="connsiteX41" fmla="*/ 142875 w 4802188"/>
              <a:gd name="connsiteY41" fmla="*/ 5033962 h 6858000"/>
              <a:gd name="connsiteX42" fmla="*/ 157163 w 4802188"/>
              <a:gd name="connsiteY42" fmla="*/ 4987925 h 6858000"/>
              <a:gd name="connsiteX43" fmla="*/ 168275 w 4802188"/>
              <a:gd name="connsiteY43" fmla="*/ 4935537 h 6858000"/>
              <a:gd name="connsiteX44" fmla="*/ 176213 w 4802188"/>
              <a:gd name="connsiteY44" fmla="*/ 4875212 h 6858000"/>
              <a:gd name="connsiteX45" fmla="*/ 179388 w 4802188"/>
              <a:gd name="connsiteY45" fmla="*/ 4806950 h 6858000"/>
              <a:gd name="connsiteX46" fmla="*/ 176213 w 4802188"/>
              <a:gd name="connsiteY46" fmla="*/ 4738687 h 6858000"/>
              <a:gd name="connsiteX47" fmla="*/ 168275 w 4802188"/>
              <a:gd name="connsiteY47" fmla="*/ 4678362 h 6858000"/>
              <a:gd name="connsiteX48" fmla="*/ 157163 w 4802188"/>
              <a:gd name="connsiteY48" fmla="*/ 4625975 h 6858000"/>
              <a:gd name="connsiteX49" fmla="*/ 142875 w 4802188"/>
              <a:gd name="connsiteY49" fmla="*/ 4579937 h 6858000"/>
              <a:gd name="connsiteX50" fmla="*/ 127000 w 4802188"/>
              <a:gd name="connsiteY50" fmla="*/ 4537075 h 6858000"/>
              <a:gd name="connsiteX51" fmla="*/ 107950 w 4802188"/>
              <a:gd name="connsiteY51" fmla="*/ 4498975 h 6858000"/>
              <a:gd name="connsiteX52" fmla="*/ 69850 w 4802188"/>
              <a:gd name="connsiteY52" fmla="*/ 4424362 h 6858000"/>
              <a:gd name="connsiteX53" fmla="*/ 52388 w 4802188"/>
              <a:gd name="connsiteY53" fmla="*/ 4386262 h 6858000"/>
              <a:gd name="connsiteX54" fmla="*/ 34925 w 4802188"/>
              <a:gd name="connsiteY54" fmla="*/ 4343400 h 6858000"/>
              <a:gd name="connsiteX55" fmla="*/ 20638 w 4802188"/>
              <a:gd name="connsiteY55" fmla="*/ 4297362 h 6858000"/>
              <a:gd name="connsiteX56" fmla="*/ 11113 w 4802188"/>
              <a:gd name="connsiteY56" fmla="*/ 4244975 h 6858000"/>
              <a:gd name="connsiteX57" fmla="*/ 1588 w 4802188"/>
              <a:gd name="connsiteY57" fmla="*/ 4186237 h 6858000"/>
              <a:gd name="connsiteX58" fmla="*/ 0 w 4802188"/>
              <a:gd name="connsiteY58" fmla="*/ 4116387 h 6858000"/>
              <a:gd name="connsiteX59" fmla="*/ 1588 w 4802188"/>
              <a:gd name="connsiteY59" fmla="*/ 4048125 h 6858000"/>
              <a:gd name="connsiteX60" fmla="*/ 11113 w 4802188"/>
              <a:gd name="connsiteY60" fmla="*/ 3987800 h 6858000"/>
              <a:gd name="connsiteX61" fmla="*/ 20638 w 4802188"/>
              <a:gd name="connsiteY61" fmla="*/ 3935412 h 6858000"/>
              <a:gd name="connsiteX62" fmla="*/ 34925 w 4802188"/>
              <a:gd name="connsiteY62" fmla="*/ 3890962 h 6858000"/>
              <a:gd name="connsiteX63" fmla="*/ 52388 w 4802188"/>
              <a:gd name="connsiteY63" fmla="*/ 3848100 h 6858000"/>
              <a:gd name="connsiteX64" fmla="*/ 69850 w 4802188"/>
              <a:gd name="connsiteY64" fmla="*/ 3811587 h 6858000"/>
              <a:gd name="connsiteX65" fmla="*/ 107950 w 4802188"/>
              <a:gd name="connsiteY65" fmla="*/ 3736975 h 6858000"/>
              <a:gd name="connsiteX66" fmla="*/ 127000 w 4802188"/>
              <a:gd name="connsiteY66" fmla="*/ 3697287 h 6858000"/>
              <a:gd name="connsiteX67" fmla="*/ 142875 w 4802188"/>
              <a:gd name="connsiteY67" fmla="*/ 3656012 h 6858000"/>
              <a:gd name="connsiteX68" fmla="*/ 157163 w 4802188"/>
              <a:gd name="connsiteY68" fmla="*/ 3609975 h 6858000"/>
              <a:gd name="connsiteX69" fmla="*/ 168275 w 4802188"/>
              <a:gd name="connsiteY69" fmla="*/ 3557587 h 6858000"/>
              <a:gd name="connsiteX70" fmla="*/ 176213 w 4802188"/>
              <a:gd name="connsiteY70" fmla="*/ 3497262 h 6858000"/>
              <a:gd name="connsiteX71" fmla="*/ 179388 w 4802188"/>
              <a:gd name="connsiteY71" fmla="*/ 3427412 h 6858000"/>
              <a:gd name="connsiteX72" fmla="*/ 176213 w 4802188"/>
              <a:gd name="connsiteY72" fmla="*/ 3360737 h 6858000"/>
              <a:gd name="connsiteX73" fmla="*/ 168275 w 4802188"/>
              <a:gd name="connsiteY73" fmla="*/ 3300412 h 6858000"/>
              <a:gd name="connsiteX74" fmla="*/ 157163 w 4802188"/>
              <a:gd name="connsiteY74" fmla="*/ 3248025 h 6858000"/>
              <a:gd name="connsiteX75" fmla="*/ 142875 w 4802188"/>
              <a:gd name="connsiteY75" fmla="*/ 3201987 h 6858000"/>
              <a:gd name="connsiteX76" fmla="*/ 127000 w 4802188"/>
              <a:gd name="connsiteY76" fmla="*/ 3160712 h 6858000"/>
              <a:gd name="connsiteX77" fmla="*/ 107950 w 4802188"/>
              <a:gd name="connsiteY77" fmla="*/ 3121025 h 6858000"/>
              <a:gd name="connsiteX78" fmla="*/ 88900 w 4802188"/>
              <a:gd name="connsiteY78" fmla="*/ 3084512 h 6858000"/>
              <a:gd name="connsiteX79" fmla="*/ 69850 w 4802188"/>
              <a:gd name="connsiteY79" fmla="*/ 3046412 h 6858000"/>
              <a:gd name="connsiteX80" fmla="*/ 52388 w 4802188"/>
              <a:gd name="connsiteY80" fmla="*/ 3009900 h 6858000"/>
              <a:gd name="connsiteX81" fmla="*/ 34925 w 4802188"/>
              <a:gd name="connsiteY81" fmla="*/ 2967037 h 6858000"/>
              <a:gd name="connsiteX82" fmla="*/ 20638 w 4802188"/>
              <a:gd name="connsiteY82" fmla="*/ 2922587 h 6858000"/>
              <a:gd name="connsiteX83" fmla="*/ 11113 w 4802188"/>
              <a:gd name="connsiteY83" fmla="*/ 2868612 h 6858000"/>
              <a:gd name="connsiteX84" fmla="*/ 1588 w 4802188"/>
              <a:gd name="connsiteY84" fmla="*/ 2809875 h 6858000"/>
              <a:gd name="connsiteX85" fmla="*/ 0 w 4802188"/>
              <a:gd name="connsiteY85" fmla="*/ 2741612 h 6858000"/>
              <a:gd name="connsiteX86" fmla="*/ 1588 w 4802188"/>
              <a:gd name="connsiteY86" fmla="*/ 2671762 h 6858000"/>
              <a:gd name="connsiteX87" fmla="*/ 11113 w 4802188"/>
              <a:gd name="connsiteY87" fmla="*/ 2613025 h 6858000"/>
              <a:gd name="connsiteX88" fmla="*/ 20638 w 4802188"/>
              <a:gd name="connsiteY88" fmla="*/ 2560637 h 6858000"/>
              <a:gd name="connsiteX89" fmla="*/ 34925 w 4802188"/>
              <a:gd name="connsiteY89" fmla="*/ 2513012 h 6858000"/>
              <a:gd name="connsiteX90" fmla="*/ 52388 w 4802188"/>
              <a:gd name="connsiteY90" fmla="*/ 2471737 h 6858000"/>
              <a:gd name="connsiteX91" fmla="*/ 69850 w 4802188"/>
              <a:gd name="connsiteY91" fmla="*/ 2433637 h 6858000"/>
              <a:gd name="connsiteX92" fmla="*/ 88900 w 4802188"/>
              <a:gd name="connsiteY92" fmla="*/ 2395537 h 6858000"/>
              <a:gd name="connsiteX93" fmla="*/ 107950 w 4802188"/>
              <a:gd name="connsiteY93" fmla="*/ 2359025 h 6858000"/>
              <a:gd name="connsiteX94" fmla="*/ 127000 w 4802188"/>
              <a:gd name="connsiteY94" fmla="*/ 2319337 h 6858000"/>
              <a:gd name="connsiteX95" fmla="*/ 142875 w 4802188"/>
              <a:gd name="connsiteY95" fmla="*/ 2278062 h 6858000"/>
              <a:gd name="connsiteX96" fmla="*/ 157163 w 4802188"/>
              <a:gd name="connsiteY96" fmla="*/ 2232025 h 6858000"/>
              <a:gd name="connsiteX97" fmla="*/ 168275 w 4802188"/>
              <a:gd name="connsiteY97" fmla="*/ 2179637 h 6858000"/>
              <a:gd name="connsiteX98" fmla="*/ 176213 w 4802188"/>
              <a:gd name="connsiteY98" fmla="*/ 2119312 h 6858000"/>
              <a:gd name="connsiteX99" fmla="*/ 179388 w 4802188"/>
              <a:gd name="connsiteY99" fmla="*/ 2051050 h 6858000"/>
              <a:gd name="connsiteX100" fmla="*/ 176213 w 4802188"/>
              <a:gd name="connsiteY100" fmla="*/ 1982787 h 6858000"/>
              <a:gd name="connsiteX101" fmla="*/ 168275 w 4802188"/>
              <a:gd name="connsiteY101" fmla="*/ 1922462 h 6858000"/>
              <a:gd name="connsiteX102" fmla="*/ 157163 w 4802188"/>
              <a:gd name="connsiteY102" fmla="*/ 1870075 h 6858000"/>
              <a:gd name="connsiteX103" fmla="*/ 142875 w 4802188"/>
              <a:gd name="connsiteY103" fmla="*/ 1824037 h 6858000"/>
              <a:gd name="connsiteX104" fmla="*/ 127000 w 4802188"/>
              <a:gd name="connsiteY104" fmla="*/ 1782762 h 6858000"/>
              <a:gd name="connsiteX105" fmla="*/ 107950 w 4802188"/>
              <a:gd name="connsiteY105" fmla="*/ 1743075 h 6858000"/>
              <a:gd name="connsiteX106" fmla="*/ 88900 w 4802188"/>
              <a:gd name="connsiteY106" fmla="*/ 1708150 h 6858000"/>
              <a:gd name="connsiteX107" fmla="*/ 69850 w 4802188"/>
              <a:gd name="connsiteY107" fmla="*/ 1671637 h 6858000"/>
              <a:gd name="connsiteX108" fmla="*/ 52388 w 4802188"/>
              <a:gd name="connsiteY108" fmla="*/ 1631950 h 6858000"/>
              <a:gd name="connsiteX109" fmla="*/ 34925 w 4802188"/>
              <a:gd name="connsiteY109" fmla="*/ 1589087 h 6858000"/>
              <a:gd name="connsiteX110" fmla="*/ 20638 w 4802188"/>
              <a:gd name="connsiteY110" fmla="*/ 1544637 h 6858000"/>
              <a:gd name="connsiteX111" fmla="*/ 11113 w 4802188"/>
              <a:gd name="connsiteY111" fmla="*/ 1492250 h 6858000"/>
              <a:gd name="connsiteX112" fmla="*/ 1588 w 4802188"/>
              <a:gd name="connsiteY112" fmla="*/ 1431925 h 6858000"/>
              <a:gd name="connsiteX113" fmla="*/ 0 w 4802188"/>
              <a:gd name="connsiteY113" fmla="*/ 1363662 h 6858000"/>
              <a:gd name="connsiteX114" fmla="*/ 1588 w 4802188"/>
              <a:gd name="connsiteY114" fmla="*/ 1295400 h 6858000"/>
              <a:gd name="connsiteX115" fmla="*/ 11113 w 4802188"/>
              <a:gd name="connsiteY115" fmla="*/ 1235075 h 6858000"/>
              <a:gd name="connsiteX116" fmla="*/ 20638 w 4802188"/>
              <a:gd name="connsiteY116" fmla="*/ 1182687 h 6858000"/>
              <a:gd name="connsiteX117" fmla="*/ 34925 w 4802188"/>
              <a:gd name="connsiteY117" fmla="*/ 1136650 h 6858000"/>
              <a:gd name="connsiteX118" fmla="*/ 52388 w 4802188"/>
              <a:gd name="connsiteY118" fmla="*/ 1095375 h 6858000"/>
              <a:gd name="connsiteX119" fmla="*/ 69850 w 4802188"/>
              <a:gd name="connsiteY119" fmla="*/ 1055687 h 6858000"/>
              <a:gd name="connsiteX120" fmla="*/ 88900 w 4802188"/>
              <a:gd name="connsiteY120" fmla="*/ 1017587 h 6858000"/>
              <a:gd name="connsiteX121" fmla="*/ 107950 w 4802188"/>
              <a:gd name="connsiteY121" fmla="*/ 981075 h 6858000"/>
              <a:gd name="connsiteX122" fmla="*/ 127000 w 4802188"/>
              <a:gd name="connsiteY122" fmla="*/ 942975 h 6858000"/>
              <a:gd name="connsiteX123" fmla="*/ 142875 w 4802188"/>
              <a:gd name="connsiteY123" fmla="*/ 901700 h 6858000"/>
              <a:gd name="connsiteX124" fmla="*/ 157163 w 4802188"/>
              <a:gd name="connsiteY124" fmla="*/ 854075 h 6858000"/>
              <a:gd name="connsiteX125" fmla="*/ 168275 w 4802188"/>
              <a:gd name="connsiteY125" fmla="*/ 801687 h 6858000"/>
              <a:gd name="connsiteX126" fmla="*/ 176213 w 4802188"/>
              <a:gd name="connsiteY126" fmla="*/ 744537 h 6858000"/>
              <a:gd name="connsiteX127" fmla="*/ 179388 w 4802188"/>
              <a:gd name="connsiteY127" fmla="*/ 673100 h 6858000"/>
              <a:gd name="connsiteX128" fmla="*/ 176213 w 4802188"/>
              <a:gd name="connsiteY128" fmla="*/ 606425 h 6858000"/>
              <a:gd name="connsiteX129" fmla="*/ 168275 w 4802188"/>
              <a:gd name="connsiteY129" fmla="*/ 546100 h 6858000"/>
              <a:gd name="connsiteX130" fmla="*/ 157163 w 4802188"/>
              <a:gd name="connsiteY130" fmla="*/ 496887 h 6858000"/>
              <a:gd name="connsiteX131" fmla="*/ 142875 w 4802188"/>
              <a:gd name="connsiteY131" fmla="*/ 450850 h 6858000"/>
              <a:gd name="connsiteX132" fmla="*/ 127000 w 4802188"/>
              <a:gd name="connsiteY132" fmla="*/ 409575 h 6858000"/>
              <a:gd name="connsiteX133" fmla="*/ 109538 w 4802188"/>
              <a:gd name="connsiteY133" fmla="*/ 369887 h 6858000"/>
              <a:gd name="connsiteX134" fmla="*/ 92075 w 4802188"/>
              <a:gd name="connsiteY134" fmla="*/ 334962 h 6858000"/>
              <a:gd name="connsiteX135" fmla="*/ 73025 w 4802188"/>
              <a:gd name="connsiteY135" fmla="*/ 296862 h 6858000"/>
              <a:gd name="connsiteX136" fmla="*/ 53975 w 4802188"/>
              <a:gd name="connsiteY136" fmla="*/ 260350 h 6858000"/>
              <a:gd name="connsiteX137" fmla="*/ 38100 w 4802188"/>
              <a:gd name="connsiteY137" fmla="*/ 217487 h 6858000"/>
              <a:gd name="connsiteX138" fmla="*/ 22225 w 4802188"/>
              <a:gd name="connsiteY138" fmla="*/ 174625 h 6858000"/>
              <a:gd name="connsiteX139" fmla="*/ 12700 w 4802188"/>
              <a:gd name="connsiteY139" fmla="*/ 122237 h 6858000"/>
              <a:gd name="connsiteX140" fmla="*/ 4763 w 4802188"/>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solidFill>
            <a:schemeClr val="accent1">
              <a:lumMod val="50000"/>
              <a:alpha val="25000"/>
            </a:schemeClr>
          </a:solidFill>
          <a:ln w="0">
            <a:noFill/>
            <a:prstDash val="solid"/>
            <a:round/>
            <a:headEnd/>
            <a:tailEnd/>
          </a:ln>
        </p:spPr>
        <p:txBody>
          <a:bodyPr wrap="square" rtlCol="0" anchor="ctr">
            <a:noAutofit/>
          </a:bodyP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B4CA7E51-22FC-AA48-99C3-AA412E33EE0A}"/>
              </a:ext>
            </a:extLst>
          </p:cNvPr>
          <p:cNvSpPr>
            <a:spLocks noGrp="1"/>
          </p:cNvSpPr>
          <p:nvPr>
            <p:ph type="title"/>
          </p:nvPr>
        </p:nvSpPr>
        <p:spPr>
          <a:xfrm>
            <a:off x="8016641" y="662400"/>
            <a:ext cx="3410309" cy="1492132"/>
          </a:xfrm>
        </p:spPr>
        <p:txBody>
          <a:bodyPr anchor="t">
            <a:normAutofit/>
          </a:bodyPr>
          <a:lstStyle/>
          <a:p>
            <a:r>
              <a:rPr lang="en-US" sz="4100"/>
              <a:t>Coronary Artery Disease</a:t>
            </a:r>
          </a:p>
        </p:txBody>
      </p:sp>
      <p:sp>
        <p:nvSpPr>
          <p:cNvPr id="30" name="Freeform: Shape 29">
            <a:extLst>
              <a:ext uri="{FF2B5EF4-FFF2-40B4-BE49-F238E27FC236}">
                <a16:creationId xmlns:a16="http://schemas.microsoft.com/office/drawing/2014/main" id="{740D8E28-91B5-42B0-9D6C-B777D8AD9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713579" cy="6858000"/>
          </a:xfrm>
          <a:custGeom>
            <a:avLst/>
            <a:gdLst>
              <a:gd name="connsiteX0" fmla="*/ 0 w 7713579"/>
              <a:gd name="connsiteY0" fmla="*/ 0 h 6858000"/>
              <a:gd name="connsiteX1" fmla="*/ 7534191 w 7713579"/>
              <a:gd name="connsiteY1" fmla="*/ 0 h 6858000"/>
              <a:gd name="connsiteX2" fmla="*/ 7538954 w 7713579"/>
              <a:gd name="connsiteY2" fmla="*/ 66675 h 6858000"/>
              <a:gd name="connsiteX3" fmla="*/ 7546891 w 7713579"/>
              <a:gd name="connsiteY3" fmla="*/ 122237 h 6858000"/>
              <a:gd name="connsiteX4" fmla="*/ 7556416 w 7713579"/>
              <a:gd name="connsiteY4" fmla="*/ 174625 h 6858000"/>
              <a:gd name="connsiteX5" fmla="*/ 7572291 w 7713579"/>
              <a:gd name="connsiteY5" fmla="*/ 217487 h 6858000"/>
              <a:gd name="connsiteX6" fmla="*/ 7588166 w 7713579"/>
              <a:gd name="connsiteY6" fmla="*/ 260350 h 6858000"/>
              <a:gd name="connsiteX7" fmla="*/ 7607216 w 7713579"/>
              <a:gd name="connsiteY7" fmla="*/ 296862 h 6858000"/>
              <a:gd name="connsiteX8" fmla="*/ 7626266 w 7713579"/>
              <a:gd name="connsiteY8" fmla="*/ 334962 h 6858000"/>
              <a:gd name="connsiteX9" fmla="*/ 7643729 w 7713579"/>
              <a:gd name="connsiteY9" fmla="*/ 369887 h 6858000"/>
              <a:gd name="connsiteX10" fmla="*/ 7661191 w 7713579"/>
              <a:gd name="connsiteY10" fmla="*/ 409575 h 6858000"/>
              <a:gd name="connsiteX11" fmla="*/ 7677066 w 7713579"/>
              <a:gd name="connsiteY11" fmla="*/ 450850 h 6858000"/>
              <a:gd name="connsiteX12" fmla="*/ 7691354 w 7713579"/>
              <a:gd name="connsiteY12" fmla="*/ 496887 h 6858000"/>
              <a:gd name="connsiteX13" fmla="*/ 7702466 w 7713579"/>
              <a:gd name="connsiteY13" fmla="*/ 546100 h 6858000"/>
              <a:gd name="connsiteX14" fmla="*/ 7710404 w 7713579"/>
              <a:gd name="connsiteY14" fmla="*/ 606425 h 6858000"/>
              <a:gd name="connsiteX15" fmla="*/ 7713579 w 7713579"/>
              <a:gd name="connsiteY15" fmla="*/ 673100 h 6858000"/>
              <a:gd name="connsiteX16" fmla="*/ 7710404 w 7713579"/>
              <a:gd name="connsiteY16" fmla="*/ 744537 h 6858000"/>
              <a:gd name="connsiteX17" fmla="*/ 7702466 w 7713579"/>
              <a:gd name="connsiteY17" fmla="*/ 801687 h 6858000"/>
              <a:gd name="connsiteX18" fmla="*/ 7691354 w 7713579"/>
              <a:gd name="connsiteY18" fmla="*/ 854075 h 6858000"/>
              <a:gd name="connsiteX19" fmla="*/ 7677066 w 7713579"/>
              <a:gd name="connsiteY19" fmla="*/ 901700 h 6858000"/>
              <a:gd name="connsiteX20" fmla="*/ 7661191 w 7713579"/>
              <a:gd name="connsiteY20" fmla="*/ 942975 h 6858000"/>
              <a:gd name="connsiteX21" fmla="*/ 7642141 w 7713579"/>
              <a:gd name="connsiteY21" fmla="*/ 981075 h 6858000"/>
              <a:gd name="connsiteX22" fmla="*/ 7623091 w 7713579"/>
              <a:gd name="connsiteY22" fmla="*/ 1017587 h 6858000"/>
              <a:gd name="connsiteX23" fmla="*/ 7604041 w 7713579"/>
              <a:gd name="connsiteY23" fmla="*/ 1055687 h 6858000"/>
              <a:gd name="connsiteX24" fmla="*/ 7586579 w 7713579"/>
              <a:gd name="connsiteY24" fmla="*/ 1095375 h 6858000"/>
              <a:gd name="connsiteX25" fmla="*/ 7569116 w 7713579"/>
              <a:gd name="connsiteY25" fmla="*/ 1136650 h 6858000"/>
              <a:gd name="connsiteX26" fmla="*/ 7554829 w 7713579"/>
              <a:gd name="connsiteY26" fmla="*/ 1182687 h 6858000"/>
              <a:gd name="connsiteX27" fmla="*/ 7545304 w 7713579"/>
              <a:gd name="connsiteY27" fmla="*/ 1235075 h 6858000"/>
              <a:gd name="connsiteX28" fmla="*/ 7535779 w 7713579"/>
              <a:gd name="connsiteY28" fmla="*/ 1295400 h 6858000"/>
              <a:gd name="connsiteX29" fmla="*/ 7534191 w 7713579"/>
              <a:gd name="connsiteY29" fmla="*/ 1363662 h 6858000"/>
              <a:gd name="connsiteX30" fmla="*/ 7535779 w 7713579"/>
              <a:gd name="connsiteY30" fmla="*/ 1431925 h 6858000"/>
              <a:gd name="connsiteX31" fmla="*/ 7545304 w 7713579"/>
              <a:gd name="connsiteY31" fmla="*/ 1492250 h 6858000"/>
              <a:gd name="connsiteX32" fmla="*/ 7554829 w 7713579"/>
              <a:gd name="connsiteY32" fmla="*/ 1544637 h 6858000"/>
              <a:gd name="connsiteX33" fmla="*/ 7569116 w 7713579"/>
              <a:gd name="connsiteY33" fmla="*/ 1589087 h 6858000"/>
              <a:gd name="connsiteX34" fmla="*/ 7586579 w 7713579"/>
              <a:gd name="connsiteY34" fmla="*/ 1631950 h 6858000"/>
              <a:gd name="connsiteX35" fmla="*/ 7604041 w 7713579"/>
              <a:gd name="connsiteY35" fmla="*/ 1671637 h 6858000"/>
              <a:gd name="connsiteX36" fmla="*/ 7623091 w 7713579"/>
              <a:gd name="connsiteY36" fmla="*/ 1708150 h 6858000"/>
              <a:gd name="connsiteX37" fmla="*/ 7642141 w 7713579"/>
              <a:gd name="connsiteY37" fmla="*/ 1743075 h 6858000"/>
              <a:gd name="connsiteX38" fmla="*/ 7661191 w 7713579"/>
              <a:gd name="connsiteY38" fmla="*/ 1782762 h 6858000"/>
              <a:gd name="connsiteX39" fmla="*/ 7677066 w 7713579"/>
              <a:gd name="connsiteY39" fmla="*/ 1824037 h 6858000"/>
              <a:gd name="connsiteX40" fmla="*/ 7691354 w 7713579"/>
              <a:gd name="connsiteY40" fmla="*/ 1870075 h 6858000"/>
              <a:gd name="connsiteX41" fmla="*/ 7702466 w 7713579"/>
              <a:gd name="connsiteY41" fmla="*/ 1922462 h 6858000"/>
              <a:gd name="connsiteX42" fmla="*/ 7710404 w 7713579"/>
              <a:gd name="connsiteY42" fmla="*/ 1982787 h 6858000"/>
              <a:gd name="connsiteX43" fmla="*/ 7713579 w 7713579"/>
              <a:gd name="connsiteY43" fmla="*/ 2051050 h 6858000"/>
              <a:gd name="connsiteX44" fmla="*/ 7710404 w 7713579"/>
              <a:gd name="connsiteY44" fmla="*/ 2119312 h 6858000"/>
              <a:gd name="connsiteX45" fmla="*/ 7702466 w 7713579"/>
              <a:gd name="connsiteY45" fmla="*/ 2179637 h 6858000"/>
              <a:gd name="connsiteX46" fmla="*/ 7691354 w 7713579"/>
              <a:gd name="connsiteY46" fmla="*/ 2232025 h 6858000"/>
              <a:gd name="connsiteX47" fmla="*/ 7677066 w 7713579"/>
              <a:gd name="connsiteY47" fmla="*/ 2278062 h 6858000"/>
              <a:gd name="connsiteX48" fmla="*/ 7661191 w 7713579"/>
              <a:gd name="connsiteY48" fmla="*/ 2319337 h 6858000"/>
              <a:gd name="connsiteX49" fmla="*/ 7642141 w 7713579"/>
              <a:gd name="connsiteY49" fmla="*/ 2359025 h 6858000"/>
              <a:gd name="connsiteX50" fmla="*/ 7623091 w 7713579"/>
              <a:gd name="connsiteY50" fmla="*/ 2395537 h 6858000"/>
              <a:gd name="connsiteX51" fmla="*/ 7604041 w 7713579"/>
              <a:gd name="connsiteY51" fmla="*/ 2433637 h 6858000"/>
              <a:gd name="connsiteX52" fmla="*/ 7586579 w 7713579"/>
              <a:gd name="connsiteY52" fmla="*/ 2471737 h 6858000"/>
              <a:gd name="connsiteX53" fmla="*/ 7569116 w 7713579"/>
              <a:gd name="connsiteY53" fmla="*/ 2513012 h 6858000"/>
              <a:gd name="connsiteX54" fmla="*/ 7554829 w 7713579"/>
              <a:gd name="connsiteY54" fmla="*/ 2560637 h 6858000"/>
              <a:gd name="connsiteX55" fmla="*/ 7545304 w 7713579"/>
              <a:gd name="connsiteY55" fmla="*/ 2613025 h 6858000"/>
              <a:gd name="connsiteX56" fmla="*/ 7535779 w 7713579"/>
              <a:gd name="connsiteY56" fmla="*/ 2671762 h 6858000"/>
              <a:gd name="connsiteX57" fmla="*/ 7534191 w 7713579"/>
              <a:gd name="connsiteY57" fmla="*/ 2741612 h 6858000"/>
              <a:gd name="connsiteX58" fmla="*/ 7535779 w 7713579"/>
              <a:gd name="connsiteY58" fmla="*/ 2809875 h 6858000"/>
              <a:gd name="connsiteX59" fmla="*/ 7545304 w 7713579"/>
              <a:gd name="connsiteY59" fmla="*/ 2868612 h 6858000"/>
              <a:gd name="connsiteX60" fmla="*/ 7554829 w 7713579"/>
              <a:gd name="connsiteY60" fmla="*/ 2922587 h 6858000"/>
              <a:gd name="connsiteX61" fmla="*/ 7569116 w 7713579"/>
              <a:gd name="connsiteY61" fmla="*/ 2967037 h 6858000"/>
              <a:gd name="connsiteX62" fmla="*/ 7586579 w 7713579"/>
              <a:gd name="connsiteY62" fmla="*/ 3009900 h 6858000"/>
              <a:gd name="connsiteX63" fmla="*/ 7604041 w 7713579"/>
              <a:gd name="connsiteY63" fmla="*/ 3046412 h 6858000"/>
              <a:gd name="connsiteX64" fmla="*/ 7623091 w 7713579"/>
              <a:gd name="connsiteY64" fmla="*/ 3084512 h 6858000"/>
              <a:gd name="connsiteX65" fmla="*/ 7642141 w 7713579"/>
              <a:gd name="connsiteY65" fmla="*/ 3121025 h 6858000"/>
              <a:gd name="connsiteX66" fmla="*/ 7661191 w 7713579"/>
              <a:gd name="connsiteY66" fmla="*/ 3160712 h 6858000"/>
              <a:gd name="connsiteX67" fmla="*/ 7677066 w 7713579"/>
              <a:gd name="connsiteY67" fmla="*/ 3201987 h 6858000"/>
              <a:gd name="connsiteX68" fmla="*/ 7691354 w 7713579"/>
              <a:gd name="connsiteY68" fmla="*/ 3248025 h 6858000"/>
              <a:gd name="connsiteX69" fmla="*/ 7702466 w 7713579"/>
              <a:gd name="connsiteY69" fmla="*/ 3300412 h 6858000"/>
              <a:gd name="connsiteX70" fmla="*/ 7710404 w 7713579"/>
              <a:gd name="connsiteY70" fmla="*/ 3360737 h 6858000"/>
              <a:gd name="connsiteX71" fmla="*/ 7713579 w 7713579"/>
              <a:gd name="connsiteY71" fmla="*/ 3427412 h 6858000"/>
              <a:gd name="connsiteX72" fmla="*/ 7710404 w 7713579"/>
              <a:gd name="connsiteY72" fmla="*/ 3497262 h 6858000"/>
              <a:gd name="connsiteX73" fmla="*/ 7702466 w 7713579"/>
              <a:gd name="connsiteY73" fmla="*/ 3557587 h 6858000"/>
              <a:gd name="connsiteX74" fmla="*/ 7691354 w 7713579"/>
              <a:gd name="connsiteY74" fmla="*/ 3609975 h 6858000"/>
              <a:gd name="connsiteX75" fmla="*/ 7677066 w 7713579"/>
              <a:gd name="connsiteY75" fmla="*/ 3656012 h 6858000"/>
              <a:gd name="connsiteX76" fmla="*/ 7661191 w 7713579"/>
              <a:gd name="connsiteY76" fmla="*/ 3697287 h 6858000"/>
              <a:gd name="connsiteX77" fmla="*/ 7642141 w 7713579"/>
              <a:gd name="connsiteY77" fmla="*/ 3736975 h 6858000"/>
              <a:gd name="connsiteX78" fmla="*/ 7604041 w 7713579"/>
              <a:gd name="connsiteY78" fmla="*/ 3811587 h 6858000"/>
              <a:gd name="connsiteX79" fmla="*/ 7586579 w 7713579"/>
              <a:gd name="connsiteY79" fmla="*/ 3848100 h 6858000"/>
              <a:gd name="connsiteX80" fmla="*/ 7569116 w 7713579"/>
              <a:gd name="connsiteY80" fmla="*/ 3890962 h 6858000"/>
              <a:gd name="connsiteX81" fmla="*/ 7554829 w 7713579"/>
              <a:gd name="connsiteY81" fmla="*/ 3935412 h 6858000"/>
              <a:gd name="connsiteX82" fmla="*/ 7545304 w 7713579"/>
              <a:gd name="connsiteY82" fmla="*/ 3987800 h 6858000"/>
              <a:gd name="connsiteX83" fmla="*/ 7535779 w 7713579"/>
              <a:gd name="connsiteY83" fmla="*/ 4048125 h 6858000"/>
              <a:gd name="connsiteX84" fmla="*/ 7534191 w 7713579"/>
              <a:gd name="connsiteY84" fmla="*/ 4116387 h 6858000"/>
              <a:gd name="connsiteX85" fmla="*/ 7535779 w 7713579"/>
              <a:gd name="connsiteY85" fmla="*/ 4186237 h 6858000"/>
              <a:gd name="connsiteX86" fmla="*/ 7545304 w 7713579"/>
              <a:gd name="connsiteY86" fmla="*/ 4244975 h 6858000"/>
              <a:gd name="connsiteX87" fmla="*/ 7554829 w 7713579"/>
              <a:gd name="connsiteY87" fmla="*/ 4297362 h 6858000"/>
              <a:gd name="connsiteX88" fmla="*/ 7569116 w 7713579"/>
              <a:gd name="connsiteY88" fmla="*/ 4343400 h 6858000"/>
              <a:gd name="connsiteX89" fmla="*/ 7586579 w 7713579"/>
              <a:gd name="connsiteY89" fmla="*/ 4386262 h 6858000"/>
              <a:gd name="connsiteX90" fmla="*/ 7604041 w 7713579"/>
              <a:gd name="connsiteY90" fmla="*/ 4424362 h 6858000"/>
              <a:gd name="connsiteX91" fmla="*/ 7642141 w 7713579"/>
              <a:gd name="connsiteY91" fmla="*/ 4498975 h 6858000"/>
              <a:gd name="connsiteX92" fmla="*/ 7661191 w 7713579"/>
              <a:gd name="connsiteY92" fmla="*/ 4537075 h 6858000"/>
              <a:gd name="connsiteX93" fmla="*/ 7677066 w 7713579"/>
              <a:gd name="connsiteY93" fmla="*/ 4579937 h 6858000"/>
              <a:gd name="connsiteX94" fmla="*/ 7691354 w 7713579"/>
              <a:gd name="connsiteY94" fmla="*/ 4625975 h 6858000"/>
              <a:gd name="connsiteX95" fmla="*/ 7702466 w 7713579"/>
              <a:gd name="connsiteY95" fmla="*/ 4678362 h 6858000"/>
              <a:gd name="connsiteX96" fmla="*/ 7710404 w 7713579"/>
              <a:gd name="connsiteY96" fmla="*/ 4738687 h 6858000"/>
              <a:gd name="connsiteX97" fmla="*/ 7713579 w 7713579"/>
              <a:gd name="connsiteY97" fmla="*/ 4806950 h 6858000"/>
              <a:gd name="connsiteX98" fmla="*/ 7710404 w 7713579"/>
              <a:gd name="connsiteY98" fmla="*/ 4875212 h 6858000"/>
              <a:gd name="connsiteX99" fmla="*/ 7702466 w 7713579"/>
              <a:gd name="connsiteY99" fmla="*/ 4935537 h 6858000"/>
              <a:gd name="connsiteX100" fmla="*/ 7691354 w 7713579"/>
              <a:gd name="connsiteY100" fmla="*/ 4987925 h 6858000"/>
              <a:gd name="connsiteX101" fmla="*/ 7677066 w 7713579"/>
              <a:gd name="connsiteY101" fmla="*/ 5033962 h 6858000"/>
              <a:gd name="connsiteX102" fmla="*/ 7661191 w 7713579"/>
              <a:gd name="connsiteY102" fmla="*/ 5075237 h 6858000"/>
              <a:gd name="connsiteX103" fmla="*/ 7642141 w 7713579"/>
              <a:gd name="connsiteY103" fmla="*/ 5114925 h 6858000"/>
              <a:gd name="connsiteX104" fmla="*/ 7623091 w 7713579"/>
              <a:gd name="connsiteY104" fmla="*/ 5149850 h 6858000"/>
              <a:gd name="connsiteX105" fmla="*/ 7604041 w 7713579"/>
              <a:gd name="connsiteY105" fmla="*/ 5186362 h 6858000"/>
              <a:gd name="connsiteX106" fmla="*/ 7586579 w 7713579"/>
              <a:gd name="connsiteY106" fmla="*/ 5226050 h 6858000"/>
              <a:gd name="connsiteX107" fmla="*/ 7569116 w 7713579"/>
              <a:gd name="connsiteY107" fmla="*/ 5268912 h 6858000"/>
              <a:gd name="connsiteX108" fmla="*/ 7554829 w 7713579"/>
              <a:gd name="connsiteY108" fmla="*/ 5313362 h 6858000"/>
              <a:gd name="connsiteX109" fmla="*/ 7545304 w 7713579"/>
              <a:gd name="connsiteY109" fmla="*/ 5365750 h 6858000"/>
              <a:gd name="connsiteX110" fmla="*/ 7535779 w 7713579"/>
              <a:gd name="connsiteY110" fmla="*/ 5426075 h 6858000"/>
              <a:gd name="connsiteX111" fmla="*/ 7534191 w 7713579"/>
              <a:gd name="connsiteY111" fmla="*/ 5494337 h 6858000"/>
              <a:gd name="connsiteX112" fmla="*/ 7535779 w 7713579"/>
              <a:gd name="connsiteY112" fmla="*/ 5562600 h 6858000"/>
              <a:gd name="connsiteX113" fmla="*/ 7545304 w 7713579"/>
              <a:gd name="connsiteY113" fmla="*/ 5622925 h 6858000"/>
              <a:gd name="connsiteX114" fmla="*/ 7554829 w 7713579"/>
              <a:gd name="connsiteY114" fmla="*/ 5675312 h 6858000"/>
              <a:gd name="connsiteX115" fmla="*/ 7569116 w 7713579"/>
              <a:gd name="connsiteY115" fmla="*/ 5721350 h 6858000"/>
              <a:gd name="connsiteX116" fmla="*/ 7586579 w 7713579"/>
              <a:gd name="connsiteY116" fmla="*/ 5762625 h 6858000"/>
              <a:gd name="connsiteX117" fmla="*/ 7604041 w 7713579"/>
              <a:gd name="connsiteY117" fmla="*/ 5802312 h 6858000"/>
              <a:gd name="connsiteX118" fmla="*/ 7623091 w 7713579"/>
              <a:gd name="connsiteY118" fmla="*/ 5840412 h 6858000"/>
              <a:gd name="connsiteX119" fmla="*/ 7642141 w 7713579"/>
              <a:gd name="connsiteY119" fmla="*/ 5876925 h 6858000"/>
              <a:gd name="connsiteX120" fmla="*/ 7661191 w 7713579"/>
              <a:gd name="connsiteY120" fmla="*/ 5915025 h 6858000"/>
              <a:gd name="connsiteX121" fmla="*/ 7677066 w 7713579"/>
              <a:gd name="connsiteY121" fmla="*/ 5956300 h 6858000"/>
              <a:gd name="connsiteX122" fmla="*/ 7691354 w 7713579"/>
              <a:gd name="connsiteY122" fmla="*/ 6003925 h 6858000"/>
              <a:gd name="connsiteX123" fmla="*/ 7702466 w 7713579"/>
              <a:gd name="connsiteY123" fmla="*/ 6056312 h 6858000"/>
              <a:gd name="connsiteX124" fmla="*/ 7710404 w 7713579"/>
              <a:gd name="connsiteY124" fmla="*/ 6113462 h 6858000"/>
              <a:gd name="connsiteX125" fmla="*/ 7713579 w 7713579"/>
              <a:gd name="connsiteY125" fmla="*/ 6183312 h 6858000"/>
              <a:gd name="connsiteX126" fmla="*/ 7710404 w 7713579"/>
              <a:gd name="connsiteY126" fmla="*/ 6251575 h 6858000"/>
              <a:gd name="connsiteX127" fmla="*/ 7702466 w 7713579"/>
              <a:gd name="connsiteY127" fmla="*/ 6311900 h 6858000"/>
              <a:gd name="connsiteX128" fmla="*/ 7691354 w 7713579"/>
              <a:gd name="connsiteY128" fmla="*/ 6361112 h 6858000"/>
              <a:gd name="connsiteX129" fmla="*/ 7677066 w 7713579"/>
              <a:gd name="connsiteY129" fmla="*/ 6407150 h 6858000"/>
              <a:gd name="connsiteX130" fmla="*/ 7661191 w 7713579"/>
              <a:gd name="connsiteY130" fmla="*/ 6448425 h 6858000"/>
              <a:gd name="connsiteX131" fmla="*/ 7643729 w 7713579"/>
              <a:gd name="connsiteY131" fmla="*/ 6488112 h 6858000"/>
              <a:gd name="connsiteX132" fmla="*/ 7626266 w 7713579"/>
              <a:gd name="connsiteY132" fmla="*/ 6523037 h 6858000"/>
              <a:gd name="connsiteX133" fmla="*/ 7607216 w 7713579"/>
              <a:gd name="connsiteY133" fmla="*/ 6561137 h 6858000"/>
              <a:gd name="connsiteX134" fmla="*/ 7588166 w 7713579"/>
              <a:gd name="connsiteY134" fmla="*/ 6597650 h 6858000"/>
              <a:gd name="connsiteX135" fmla="*/ 7572291 w 7713579"/>
              <a:gd name="connsiteY135" fmla="*/ 6640512 h 6858000"/>
              <a:gd name="connsiteX136" fmla="*/ 7556416 w 7713579"/>
              <a:gd name="connsiteY136" fmla="*/ 6683375 h 6858000"/>
              <a:gd name="connsiteX137" fmla="*/ 7546891 w 7713579"/>
              <a:gd name="connsiteY137" fmla="*/ 6735762 h 6858000"/>
              <a:gd name="connsiteX138" fmla="*/ 7538954 w 7713579"/>
              <a:gd name="connsiteY138" fmla="*/ 6791325 h 6858000"/>
              <a:gd name="connsiteX139" fmla="*/ 7534191 w 7713579"/>
              <a:gd name="connsiteY139" fmla="*/ 6858000 h 6858000"/>
              <a:gd name="connsiteX140" fmla="*/ 0 w 7713579"/>
              <a:gd name="connsiteY140" fmla="*/ 6858000 h 6858000"/>
              <a:gd name="connsiteX141" fmla="*/ 0 w 7713579"/>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713579" h="6858000">
                <a:moveTo>
                  <a:pt x="0" y="0"/>
                </a:moveTo>
                <a:lnTo>
                  <a:pt x="7534191" y="0"/>
                </a:lnTo>
                <a:lnTo>
                  <a:pt x="7538954" y="66675"/>
                </a:lnTo>
                <a:lnTo>
                  <a:pt x="7546891" y="122237"/>
                </a:lnTo>
                <a:lnTo>
                  <a:pt x="7556416" y="174625"/>
                </a:lnTo>
                <a:lnTo>
                  <a:pt x="7572291" y="217487"/>
                </a:lnTo>
                <a:lnTo>
                  <a:pt x="7588166" y="260350"/>
                </a:lnTo>
                <a:lnTo>
                  <a:pt x="7607216" y="296862"/>
                </a:lnTo>
                <a:lnTo>
                  <a:pt x="7626266" y="334962"/>
                </a:lnTo>
                <a:lnTo>
                  <a:pt x="7643729" y="369887"/>
                </a:lnTo>
                <a:lnTo>
                  <a:pt x="7661191" y="409575"/>
                </a:lnTo>
                <a:lnTo>
                  <a:pt x="7677066" y="450850"/>
                </a:lnTo>
                <a:lnTo>
                  <a:pt x="7691354" y="496887"/>
                </a:lnTo>
                <a:lnTo>
                  <a:pt x="7702466" y="546100"/>
                </a:lnTo>
                <a:lnTo>
                  <a:pt x="7710404" y="606425"/>
                </a:lnTo>
                <a:lnTo>
                  <a:pt x="7713579" y="673100"/>
                </a:lnTo>
                <a:lnTo>
                  <a:pt x="7710404" y="744537"/>
                </a:lnTo>
                <a:lnTo>
                  <a:pt x="7702466" y="801687"/>
                </a:lnTo>
                <a:lnTo>
                  <a:pt x="7691354" y="854075"/>
                </a:lnTo>
                <a:lnTo>
                  <a:pt x="7677066" y="901700"/>
                </a:lnTo>
                <a:lnTo>
                  <a:pt x="7661191" y="942975"/>
                </a:lnTo>
                <a:lnTo>
                  <a:pt x="7642141" y="981075"/>
                </a:lnTo>
                <a:lnTo>
                  <a:pt x="7623091" y="1017587"/>
                </a:lnTo>
                <a:lnTo>
                  <a:pt x="7604041" y="1055687"/>
                </a:lnTo>
                <a:lnTo>
                  <a:pt x="7586579" y="1095375"/>
                </a:lnTo>
                <a:lnTo>
                  <a:pt x="7569116" y="1136650"/>
                </a:lnTo>
                <a:lnTo>
                  <a:pt x="7554829" y="1182687"/>
                </a:lnTo>
                <a:lnTo>
                  <a:pt x="7545304" y="1235075"/>
                </a:lnTo>
                <a:lnTo>
                  <a:pt x="7535779" y="1295400"/>
                </a:lnTo>
                <a:lnTo>
                  <a:pt x="7534191" y="1363662"/>
                </a:lnTo>
                <a:lnTo>
                  <a:pt x="7535779" y="1431925"/>
                </a:lnTo>
                <a:lnTo>
                  <a:pt x="7545304" y="1492250"/>
                </a:lnTo>
                <a:lnTo>
                  <a:pt x="7554829" y="1544637"/>
                </a:lnTo>
                <a:lnTo>
                  <a:pt x="7569116" y="1589087"/>
                </a:lnTo>
                <a:lnTo>
                  <a:pt x="7586579" y="1631950"/>
                </a:lnTo>
                <a:lnTo>
                  <a:pt x="7604041" y="1671637"/>
                </a:lnTo>
                <a:lnTo>
                  <a:pt x="7623091" y="1708150"/>
                </a:lnTo>
                <a:lnTo>
                  <a:pt x="7642141" y="1743075"/>
                </a:lnTo>
                <a:lnTo>
                  <a:pt x="7661191" y="1782762"/>
                </a:lnTo>
                <a:lnTo>
                  <a:pt x="7677066" y="1824037"/>
                </a:lnTo>
                <a:lnTo>
                  <a:pt x="7691354" y="1870075"/>
                </a:lnTo>
                <a:lnTo>
                  <a:pt x="7702466" y="1922462"/>
                </a:lnTo>
                <a:lnTo>
                  <a:pt x="7710404" y="1982787"/>
                </a:lnTo>
                <a:lnTo>
                  <a:pt x="7713579" y="2051050"/>
                </a:lnTo>
                <a:lnTo>
                  <a:pt x="7710404" y="2119312"/>
                </a:lnTo>
                <a:lnTo>
                  <a:pt x="7702466" y="2179637"/>
                </a:lnTo>
                <a:lnTo>
                  <a:pt x="7691354" y="2232025"/>
                </a:lnTo>
                <a:lnTo>
                  <a:pt x="7677066" y="2278062"/>
                </a:lnTo>
                <a:lnTo>
                  <a:pt x="7661191" y="2319337"/>
                </a:lnTo>
                <a:lnTo>
                  <a:pt x="7642141" y="2359025"/>
                </a:lnTo>
                <a:lnTo>
                  <a:pt x="7623091" y="2395537"/>
                </a:lnTo>
                <a:lnTo>
                  <a:pt x="7604041" y="2433637"/>
                </a:lnTo>
                <a:lnTo>
                  <a:pt x="7586579" y="2471737"/>
                </a:lnTo>
                <a:lnTo>
                  <a:pt x="7569116" y="2513012"/>
                </a:lnTo>
                <a:lnTo>
                  <a:pt x="7554829" y="2560637"/>
                </a:lnTo>
                <a:lnTo>
                  <a:pt x="7545304" y="2613025"/>
                </a:lnTo>
                <a:lnTo>
                  <a:pt x="7535779" y="2671762"/>
                </a:lnTo>
                <a:lnTo>
                  <a:pt x="7534191" y="2741612"/>
                </a:lnTo>
                <a:lnTo>
                  <a:pt x="7535779" y="2809875"/>
                </a:lnTo>
                <a:lnTo>
                  <a:pt x="7545304" y="2868612"/>
                </a:lnTo>
                <a:lnTo>
                  <a:pt x="7554829" y="2922587"/>
                </a:lnTo>
                <a:lnTo>
                  <a:pt x="7569116" y="2967037"/>
                </a:lnTo>
                <a:lnTo>
                  <a:pt x="7586579" y="3009900"/>
                </a:lnTo>
                <a:lnTo>
                  <a:pt x="7604041" y="3046412"/>
                </a:lnTo>
                <a:lnTo>
                  <a:pt x="7623091" y="3084512"/>
                </a:lnTo>
                <a:lnTo>
                  <a:pt x="7642141" y="3121025"/>
                </a:lnTo>
                <a:lnTo>
                  <a:pt x="7661191" y="3160712"/>
                </a:lnTo>
                <a:lnTo>
                  <a:pt x="7677066" y="3201987"/>
                </a:lnTo>
                <a:lnTo>
                  <a:pt x="7691354" y="3248025"/>
                </a:lnTo>
                <a:lnTo>
                  <a:pt x="7702466" y="3300412"/>
                </a:lnTo>
                <a:lnTo>
                  <a:pt x="7710404" y="3360737"/>
                </a:lnTo>
                <a:lnTo>
                  <a:pt x="7713579" y="3427412"/>
                </a:lnTo>
                <a:lnTo>
                  <a:pt x="7710404" y="3497262"/>
                </a:lnTo>
                <a:lnTo>
                  <a:pt x="7702466" y="3557587"/>
                </a:lnTo>
                <a:lnTo>
                  <a:pt x="7691354" y="3609975"/>
                </a:lnTo>
                <a:lnTo>
                  <a:pt x="7677066" y="3656012"/>
                </a:lnTo>
                <a:lnTo>
                  <a:pt x="7661191" y="3697287"/>
                </a:lnTo>
                <a:lnTo>
                  <a:pt x="7642141" y="3736975"/>
                </a:lnTo>
                <a:lnTo>
                  <a:pt x="7604041" y="3811587"/>
                </a:lnTo>
                <a:lnTo>
                  <a:pt x="7586579" y="3848100"/>
                </a:lnTo>
                <a:lnTo>
                  <a:pt x="7569116" y="3890962"/>
                </a:lnTo>
                <a:lnTo>
                  <a:pt x="7554829" y="3935412"/>
                </a:lnTo>
                <a:lnTo>
                  <a:pt x="7545304" y="3987800"/>
                </a:lnTo>
                <a:lnTo>
                  <a:pt x="7535779" y="4048125"/>
                </a:lnTo>
                <a:lnTo>
                  <a:pt x="7534191" y="4116387"/>
                </a:lnTo>
                <a:lnTo>
                  <a:pt x="7535779" y="4186237"/>
                </a:lnTo>
                <a:lnTo>
                  <a:pt x="7545304" y="4244975"/>
                </a:lnTo>
                <a:lnTo>
                  <a:pt x="7554829" y="4297362"/>
                </a:lnTo>
                <a:lnTo>
                  <a:pt x="7569116" y="4343400"/>
                </a:lnTo>
                <a:lnTo>
                  <a:pt x="7586579" y="4386262"/>
                </a:lnTo>
                <a:lnTo>
                  <a:pt x="7604041" y="4424362"/>
                </a:lnTo>
                <a:lnTo>
                  <a:pt x="7642141" y="4498975"/>
                </a:lnTo>
                <a:lnTo>
                  <a:pt x="7661191" y="4537075"/>
                </a:lnTo>
                <a:lnTo>
                  <a:pt x="7677066" y="4579937"/>
                </a:lnTo>
                <a:lnTo>
                  <a:pt x="7691354" y="4625975"/>
                </a:lnTo>
                <a:lnTo>
                  <a:pt x="7702466" y="4678362"/>
                </a:lnTo>
                <a:lnTo>
                  <a:pt x="7710404" y="4738687"/>
                </a:lnTo>
                <a:lnTo>
                  <a:pt x="7713579" y="4806950"/>
                </a:lnTo>
                <a:lnTo>
                  <a:pt x="7710404" y="4875212"/>
                </a:lnTo>
                <a:lnTo>
                  <a:pt x="7702466" y="4935537"/>
                </a:lnTo>
                <a:lnTo>
                  <a:pt x="7691354" y="4987925"/>
                </a:lnTo>
                <a:lnTo>
                  <a:pt x="7677066" y="5033962"/>
                </a:lnTo>
                <a:lnTo>
                  <a:pt x="7661191" y="5075237"/>
                </a:lnTo>
                <a:lnTo>
                  <a:pt x="7642141" y="5114925"/>
                </a:lnTo>
                <a:lnTo>
                  <a:pt x="7623091" y="5149850"/>
                </a:lnTo>
                <a:lnTo>
                  <a:pt x="7604041" y="5186362"/>
                </a:lnTo>
                <a:lnTo>
                  <a:pt x="7586579" y="5226050"/>
                </a:lnTo>
                <a:lnTo>
                  <a:pt x="7569116" y="5268912"/>
                </a:lnTo>
                <a:lnTo>
                  <a:pt x="7554829" y="5313362"/>
                </a:lnTo>
                <a:lnTo>
                  <a:pt x="7545304" y="5365750"/>
                </a:lnTo>
                <a:lnTo>
                  <a:pt x="7535779" y="5426075"/>
                </a:lnTo>
                <a:lnTo>
                  <a:pt x="7534191" y="5494337"/>
                </a:lnTo>
                <a:lnTo>
                  <a:pt x="7535779" y="5562600"/>
                </a:lnTo>
                <a:lnTo>
                  <a:pt x="7545304" y="5622925"/>
                </a:lnTo>
                <a:lnTo>
                  <a:pt x="7554829" y="5675312"/>
                </a:lnTo>
                <a:lnTo>
                  <a:pt x="7569116" y="5721350"/>
                </a:lnTo>
                <a:lnTo>
                  <a:pt x="7586579" y="5762625"/>
                </a:lnTo>
                <a:lnTo>
                  <a:pt x="7604041" y="5802312"/>
                </a:lnTo>
                <a:lnTo>
                  <a:pt x="7623091" y="5840412"/>
                </a:lnTo>
                <a:lnTo>
                  <a:pt x="7642141" y="5876925"/>
                </a:lnTo>
                <a:lnTo>
                  <a:pt x="7661191" y="5915025"/>
                </a:lnTo>
                <a:lnTo>
                  <a:pt x="7677066" y="5956300"/>
                </a:lnTo>
                <a:lnTo>
                  <a:pt x="7691354" y="6003925"/>
                </a:lnTo>
                <a:lnTo>
                  <a:pt x="7702466" y="6056312"/>
                </a:lnTo>
                <a:lnTo>
                  <a:pt x="7710404" y="6113462"/>
                </a:lnTo>
                <a:lnTo>
                  <a:pt x="7713579" y="6183312"/>
                </a:lnTo>
                <a:lnTo>
                  <a:pt x="7710404" y="6251575"/>
                </a:lnTo>
                <a:lnTo>
                  <a:pt x="7702466" y="6311900"/>
                </a:lnTo>
                <a:lnTo>
                  <a:pt x="7691354" y="6361112"/>
                </a:lnTo>
                <a:lnTo>
                  <a:pt x="7677066" y="6407150"/>
                </a:lnTo>
                <a:lnTo>
                  <a:pt x="7661191" y="6448425"/>
                </a:lnTo>
                <a:lnTo>
                  <a:pt x="7643729" y="6488112"/>
                </a:lnTo>
                <a:lnTo>
                  <a:pt x="7626266" y="6523037"/>
                </a:lnTo>
                <a:lnTo>
                  <a:pt x="7607216" y="6561137"/>
                </a:lnTo>
                <a:lnTo>
                  <a:pt x="7588166" y="6597650"/>
                </a:lnTo>
                <a:lnTo>
                  <a:pt x="7572291" y="6640512"/>
                </a:lnTo>
                <a:lnTo>
                  <a:pt x="7556416" y="6683375"/>
                </a:lnTo>
                <a:lnTo>
                  <a:pt x="7546891" y="6735762"/>
                </a:lnTo>
                <a:lnTo>
                  <a:pt x="7538954" y="6791325"/>
                </a:lnTo>
                <a:lnTo>
                  <a:pt x="7534191" y="6858000"/>
                </a:lnTo>
                <a:lnTo>
                  <a:pt x="0" y="6858000"/>
                </a:lnTo>
                <a:lnTo>
                  <a:pt x="0" y="0"/>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16C2F72A-2957-364C-B0AE-328614468D25}"/>
              </a:ext>
            </a:extLst>
          </p:cNvPr>
          <p:cNvPicPr>
            <a:picLocks noChangeAspect="1"/>
          </p:cNvPicPr>
          <p:nvPr/>
        </p:nvPicPr>
        <p:blipFill>
          <a:blip r:embed="rId2"/>
          <a:stretch>
            <a:fillRect/>
          </a:stretch>
        </p:blipFill>
        <p:spPr>
          <a:xfrm>
            <a:off x="765050" y="751927"/>
            <a:ext cx="6015897" cy="5354146"/>
          </a:xfrm>
          <a:prstGeom prst="rect">
            <a:avLst/>
          </a:prstGeom>
        </p:spPr>
      </p:pic>
      <p:sp>
        <p:nvSpPr>
          <p:cNvPr id="3" name="Content Placeholder 2">
            <a:extLst>
              <a:ext uri="{FF2B5EF4-FFF2-40B4-BE49-F238E27FC236}">
                <a16:creationId xmlns:a16="http://schemas.microsoft.com/office/drawing/2014/main" id="{F5A19F08-CDCB-FE40-BD52-61146DCD06CD}"/>
              </a:ext>
            </a:extLst>
          </p:cNvPr>
          <p:cNvSpPr>
            <a:spLocks noGrp="1"/>
          </p:cNvSpPr>
          <p:nvPr>
            <p:ph idx="1"/>
          </p:nvPr>
        </p:nvSpPr>
        <p:spPr>
          <a:xfrm>
            <a:off x="8016641" y="2286000"/>
            <a:ext cx="3410309" cy="3844800"/>
          </a:xfrm>
        </p:spPr>
        <p:txBody>
          <a:bodyPr>
            <a:normAutofit/>
          </a:bodyPr>
          <a:lstStyle/>
          <a:p>
            <a:r>
              <a:rPr lang="en-US" sz="2000" dirty="0">
                <a:solidFill>
                  <a:schemeClr val="tx1">
                    <a:alpha val="60000"/>
                  </a:schemeClr>
                </a:solidFill>
              </a:rPr>
              <a:t>The term CAD is used to describe the effects of impaired coronary artery blood flow to the heart. </a:t>
            </a:r>
          </a:p>
          <a:p>
            <a:r>
              <a:rPr lang="en-US" sz="2000" dirty="0">
                <a:solidFill>
                  <a:schemeClr val="tx1">
                    <a:alpha val="60000"/>
                  </a:schemeClr>
                </a:solidFill>
              </a:rPr>
              <a:t>One or more of the coronary arteries becomes narrowed or blocked which stops the heart from getting enough oxygen.</a:t>
            </a:r>
          </a:p>
          <a:p>
            <a:pPr marL="0" indent="0">
              <a:buNone/>
            </a:pPr>
            <a:r>
              <a:rPr lang="en-US" sz="2000" dirty="0">
                <a:solidFill>
                  <a:schemeClr val="tx1">
                    <a:alpha val="60000"/>
                  </a:schemeClr>
                </a:solidFill>
              </a:rPr>
              <a:t> </a:t>
            </a:r>
          </a:p>
          <a:p>
            <a:endParaRPr lang="en-US" sz="2000" dirty="0">
              <a:solidFill>
                <a:schemeClr val="tx1">
                  <a:alpha val="60000"/>
                </a:schemeClr>
              </a:solidFill>
            </a:endParaRPr>
          </a:p>
        </p:txBody>
      </p:sp>
    </p:spTree>
    <p:extLst>
      <p:ext uri="{BB962C8B-B14F-4D97-AF65-F5344CB8AC3E}">
        <p14:creationId xmlns:p14="http://schemas.microsoft.com/office/powerpoint/2010/main" val="249306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F787B-01CC-2844-ACD1-32CA3D75F6D0}"/>
              </a:ext>
            </a:extLst>
          </p:cNvPr>
          <p:cNvSpPr>
            <a:spLocks noGrp="1"/>
          </p:cNvSpPr>
          <p:nvPr>
            <p:ph type="title"/>
          </p:nvPr>
        </p:nvSpPr>
        <p:spPr>
          <a:xfrm>
            <a:off x="648929" y="629266"/>
            <a:ext cx="3505495" cy="1622321"/>
          </a:xfrm>
        </p:spPr>
        <p:txBody>
          <a:bodyPr>
            <a:normAutofit/>
          </a:bodyPr>
          <a:lstStyle/>
          <a:p>
            <a:r>
              <a:rPr lang="en-US" dirty="0"/>
              <a:t>What is Angina?</a:t>
            </a:r>
          </a:p>
        </p:txBody>
      </p:sp>
      <p:sp>
        <p:nvSpPr>
          <p:cNvPr id="3" name="Content Placeholder 2">
            <a:extLst>
              <a:ext uri="{FF2B5EF4-FFF2-40B4-BE49-F238E27FC236}">
                <a16:creationId xmlns:a16="http://schemas.microsoft.com/office/drawing/2014/main" id="{27D3AA58-5AF6-9641-80C1-20DB0F298B5A}"/>
              </a:ext>
            </a:extLst>
          </p:cNvPr>
          <p:cNvSpPr>
            <a:spLocks noGrp="1"/>
          </p:cNvSpPr>
          <p:nvPr>
            <p:ph idx="1"/>
          </p:nvPr>
        </p:nvSpPr>
        <p:spPr>
          <a:xfrm>
            <a:off x="648931" y="2438400"/>
            <a:ext cx="3505494" cy="3785419"/>
          </a:xfrm>
        </p:spPr>
        <p:txBody>
          <a:bodyPr>
            <a:normAutofit fontScale="85000" lnSpcReduction="20000"/>
          </a:bodyPr>
          <a:lstStyle/>
          <a:p>
            <a:r>
              <a:rPr lang="en-US" sz="2400" dirty="0"/>
              <a:t>It occurs when the heart muscle does not get as much blood as it needs.</a:t>
            </a:r>
          </a:p>
          <a:p>
            <a:r>
              <a:rPr lang="en-US" sz="2400" dirty="0"/>
              <a:t>Can occur during times of physical activity or stressful events.</a:t>
            </a:r>
          </a:p>
          <a:p>
            <a:r>
              <a:rPr lang="en-US" sz="2400" dirty="0"/>
              <a:t>Signs of angina include tightness, pressure or discomfort in the chest, indigestion, difficulty breathing, being tired all the time for no obvious reason, and weakness. </a:t>
            </a:r>
          </a:p>
          <a:p>
            <a:r>
              <a:rPr lang="en-US" sz="2400" dirty="0"/>
              <a:t>Type of pain of heart attack stays the same.</a:t>
            </a:r>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F53915A0-502F-5440-9503-21684CA20A68}"/>
              </a:ext>
            </a:extLst>
          </p:cNvPr>
          <p:cNvPicPr>
            <a:picLocks noChangeAspect="1"/>
          </p:cNvPicPr>
          <p:nvPr/>
        </p:nvPicPr>
        <p:blipFill>
          <a:blip r:embed="rId3"/>
          <a:stretch>
            <a:fillRect/>
          </a:stretch>
        </p:blipFill>
        <p:spPr>
          <a:xfrm>
            <a:off x="5905921" y="807593"/>
            <a:ext cx="5019212" cy="5239568"/>
          </a:xfrm>
          <a:prstGeom prst="rect">
            <a:avLst/>
          </a:prstGeom>
          <a:effectLst/>
        </p:spPr>
      </p:pic>
    </p:spTree>
    <p:extLst>
      <p:ext uri="{BB962C8B-B14F-4D97-AF65-F5344CB8AC3E}">
        <p14:creationId xmlns:p14="http://schemas.microsoft.com/office/powerpoint/2010/main" val="1163777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Isosceles Triangle 4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423DE6C5-5EC3-DC4F-A1B2-CD73E15859D2}"/>
              </a:ext>
            </a:extLst>
          </p:cNvPr>
          <p:cNvGraphicFramePr>
            <a:graphicFrameLocks noGrp="1"/>
          </p:cNvGraphicFramePr>
          <p:nvPr>
            <p:ph idx="1"/>
            <p:extLst>
              <p:ext uri="{D42A27DB-BD31-4B8C-83A1-F6EECF244321}">
                <p14:modId xmlns:p14="http://schemas.microsoft.com/office/powerpoint/2010/main" val="3499680709"/>
              </p:ext>
            </p:extLst>
          </p:nvPr>
        </p:nvGraphicFramePr>
        <p:xfrm>
          <a:off x="799025" y="1461325"/>
          <a:ext cx="10593952" cy="3935350"/>
        </p:xfrm>
        <a:graphic>
          <a:graphicData uri="http://schemas.openxmlformats.org/drawingml/2006/table">
            <a:tbl>
              <a:tblPr firstRow="1" bandRow="1">
                <a:solidFill>
                  <a:schemeClr val="bg1">
                    <a:lumMod val="95000"/>
                  </a:schemeClr>
                </a:solidFill>
                <a:tableStyleId>{BC89EF96-8CEA-46FF-86C4-4CE0E7609802}</a:tableStyleId>
              </a:tblPr>
              <a:tblGrid>
                <a:gridCol w="5393566">
                  <a:extLst>
                    <a:ext uri="{9D8B030D-6E8A-4147-A177-3AD203B41FA5}">
                      <a16:colId xmlns:a16="http://schemas.microsoft.com/office/drawing/2014/main" val="588880389"/>
                    </a:ext>
                  </a:extLst>
                </a:gridCol>
                <a:gridCol w="5200386">
                  <a:extLst>
                    <a:ext uri="{9D8B030D-6E8A-4147-A177-3AD203B41FA5}">
                      <a16:colId xmlns:a16="http://schemas.microsoft.com/office/drawing/2014/main" val="2389293514"/>
                    </a:ext>
                  </a:extLst>
                </a:gridCol>
              </a:tblGrid>
              <a:tr h="898970">
                <a:tc>
                  <a:txBody>
                    <a:bodyPr/>
                    <a:lstStyle/>
                    <a:p>
                      <a:r>
                        <a:rPr lang="en-US" sz="3300" b="1" cap="none" spc="0">
                          <a:solidFill>
                            <a:schemeClr val="tx1"/>
                          </a:solidFill>
                        </a:rPr>
                        <a:t>Stable Angina</a:t>
                      </a:r>
                    </a:p>
                  </a:txBody>
                  <a:tcPr marL="132017" marR="480534" marT="37719" marB="282893" anchor="b">
                    <a:lnL w="12700" cap="flat" cmpd="sng" algn="ctr">
                      <a:solidFill>
                        <a:schemeClr val="accent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r>
                        <a:rPr lang="en-US" sz="3300" b="1" cap="none" spc="0">
                          <a:solidFill>
                            <a:schemeClr val="tx1"/>
                          </a:solidFill>
                        </a:rPr>
                        <a:t>Unstable Angina</a:t>
                      </a:r>
                    </a:p>
                  </a:txBody>
                  <a:tcPr marL="132017" marR="480534" marT="37719" marB="282893" anchor="b">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566275756"/>
                  </a:ext>
                </a:extLst>
              </a:tr>
              <a:tr h="3036380">
                <a:tc>
                  <a:txBody>
                    <a:bodyPr/>
                    <a:lstStyle/>
                    <a:p>
                      <a:pPr marL="457200" indent="-457200">
                        <a:buFontTx/>
                        <a:buChar char="-"/>
                      </a:pPr>
                      <a:r>
                        <a:rPr lang="en-US" sz="2500" cap="none" spc="0" dirty="0">
                          <a:solidFill>
                            <a:schemeClr val="tx1"/>
                          </a:solidFill>
                        </a:rPr>
                        <a:t>Predictable</a:t>
                      </a:r>
                    </a:p>
                    <a:p>
                      <a:pPr marL="457200" indent="-457200">
                        <a:buFontTx/>
                        <a:buChar char="-"/>
                      </a:pPr>
                      <a:r>
                        <a:rPr lang="en-US" sz="2500" cap="none" spc="0" dirty="0">
                          <a:solidFill>
                            <a:schemeClr val="tx1"/>
                          </a:solidFill>
                        </a:rPr>
                        <a:t>Provoked by exercise, eating, emotional stress, exposure to elements (ex. Heat or cold)</a:t>
                      </a:r>
                    </a:p>
                    <a:p>
                      <a:pPr marL="457200" indent="-457200">
                        <a:buFontTx/>
                        <a:buChar char="-"/>
                      </a:pPr>
                      <a:r>
                        <a:rPr lang="en-US" sz="2500" cap="none" spc="0" dirty="0">
                          <a:solidFill>
                            <a:schemeClr val="tx1"/>
                          </a:solidFill>
                        </a:rPr>
                        <a:t>Relieved with rest or nitro spray</a:t>
                      </a:r>
                    </a:p>
                    <a:p>
                      <a:pPr marL="457200" indent="-457200">
                        <a:buFontTx/>
                        <a:buChar char="-"/>
                      </a:pPr>
                      <a:endParaRPr lang="en-US" sz="2500" cap="none" spc="0" dirty="0">
                        <a:solidFill>
                          <a:schemeClr val="tx1"/>
                        </a:solidFill>
                      </a:endParaRPr>
                    </a:p>
                    <a:p>
                      <a:pPr marL="457200" indent="-457200">
                        <a:buFontTx/>
                        <a:buChar char="-"/>
                      </a:pPr>
                      <a:endParaRPr lang="en-US" sz="2500" cap="none" spc="0" dirty="0">
                        <a:solidFill>
                          <a:schemeClr val="tx1"/>
                        </a:solidFill>
                      </a:endParaRPr>
                    </a:p>
                  </a:txBody>
                  <a:tcPr marL="132017" marR="480534" marT="37719" marB="282893">
                    <a:lnL w="12700" cap="flat" cmpd="sng" algn="ctr">
                      <a:solidFill>
                        <a:schemeClr val="accent1"/>
                      </a:solid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marL="457200" indent="-457200">
                        <a:buFontTx/>
                        <a:buChar char="-"/>
                      </a:pPr>
                      <a:r>
                        <a:rPr lang="en-US" sz="2500" cap="none" spc="0" dirty="0">
                          <a:solidFill>
                            <a:schemeClr val="tx1"/>
                          </a:solidFill>
                        </a:rPr>
                        <a:t>Unpredictable </a:t>
                      </a:r>
                    </a:p>
                    <a:p>
                      <a:pPr marL="457200" indent="-457200">
                        <a:buFontTx/>
                        <a:buChar char="-"/>
                      </a:pPr>
                      <a:r>
                        <a:rPr lang="en-US" sz="2500" cap="none" spc="0" dirty="0">
                          <a:solidFill>
                            <a:schemeClr val="tx1"/>
                          </a:solidFill>
                        </a:rPr>
                        <a:t>Can happen at any time, even when sleeping</a:t>
                      </a:r>
                    </a:p>
                    <a:p>
                      <a:pPr marL="457200" indent="-457200">
                        <a:buFontTx/>
                        <a:buChar char="-"/>
                      </a:pPr>
                      <a:r>
                        <a:rPr lang="en-US" sz="2500" cap="none" spc="0" dirty="0">
                          <a:solidFill>
                            <a:schemeClr val="tx1"/>
                          </a:solidFill>
                        </a:rPr>
                        <a:t>May feel discomfort you have never felt before</a:t>
                      </a:r>
                    </a:p>
                    <a:p>
                      <a:pPr marL="457200" indent="-457200">
                        <a:buFontTx/>
                        <a:buChar char="-"/>
                      </a:pPr>
                      <a:endParaRPr lang="en-US" sz="2500" cap="none" spc="0" dirty="0">
                        <a:solidFill>
                          <a:schemeClr val="tx1"/>
                        </a:solidFill>
                      </a:endParaRPr>
                    </a:p>
                  </a:txBody>
                  <a:tcPr marL="132017" marR="480534" marT="37719" marB="282893">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733507780"/>
                  </a:ext>
                </a:extLst>
              </a:tr>
            </a:tbl>
          </a:graphicData>
        </a:graphic>
      </p:graphicFrame>
    </p:spTree>
    <p:extLst>
      <p:ext uri="{BB962C8B-B14F-4D97-AF65-F5344CB8AC3E}">
        <p14:creationId xmlns:p14="http://schemas.microsoft.com/office/powerpoint/2010/main" val="283017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EB9D9B-BD02-604A-93C5-7951DD6AD81B}"/>
              </a:ext>
            </a:extLst>
          </p:cNvPr>
          <p:cNvSpPr>
            <a:spLocks noGrp="1"/>
          </p:cNvSpPr>
          <p:nvPr>
            <p:ph type="title"/>
          </p:nvPr>
        </p:nvSpPr>
        <p:spPr>
          <a:xfrm>
            <a:off x="803775" y="1106007"/>
            <a:ext cx="10550025" cy="1182927"/>
          </a:xfrm>
        </p:spPr>
        <p:txBody>
          <a:bodyPr anchor="b">
            <a:normAutofit/>
          </a:bodyPr>
          <a:lstStyle/>
          <a:p>
            <a:r>
              <a:rPr lang="en-US" sz="5600"/>
              <a:t>Nitro Spray </a:t>
            </a:r>
          </a:p>
        </p:txBody>
      </p:sp>
      <p:cxnSp>
        <p:nvCxnSpPr>
          <p:cNvPr id="40" name="Straight Connector 39">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1DB109D-A5BE-7C40-B3F7-4300A76E09A9}"/>
              </a:ext>
            </a:extLst>
          </p:cNvPr>
          <p:cNvSpPr>
            <a:spLocks noGrp="1"/>
          </p:cNvSpPr>
          <p:nvPr>
            <p:ph idx="1"/>
          </p:nvPr>
        </p:nvSpPr>
        <p:spPr>
          <a:xfrm>
            <a:off x="803775" y="2598947"/>
            <a:ext cx="10550025" cy="3677348"/>
          </a:xfrm>
        </p:spPr>
        <p:txBody>
          <a:bodyPr anchor="t">
            <a:normAutofit/>
          </a:bodyPr>
          <a:lstStyle/>
          <a:p>
            <a:r>
              <a:rPr lang="en-US" sz="2000" dirty="0">
                <a:solidFill>
                  <a:schemeClr val="tx1">
                    <a:alpha val="80000"/>
                  </a:schemeClr>
                </a:solidFill>
              </a:rPr>
              <a:t>If angina occurs, relax for a moment and see if it disappears. </a:t>
            </a:r>
          </a:p>
          <a:p>
            <a:r>
              <a:rPr lang="en-US" sz="2000" dirty="0">
                <a:solidFill>
                  <a:schemeClr val="tx1">
                    <a:alpha val="80000"/>
                  </a:schemeClr>
                </a:solidFill>
              </a:rPr>
              <a:t>If discomfort does not go away use Nitro Spray.</a:t>
            </a:r>
          </a:p>
          <a:p>
            <a:pPr lvl="1"/>
            <a:r>
              <a:rPr lang="en-US" sz="2000" dirty="0">
                <a:solidFill>
                  <a:schemeClr val="tx1">
                    <a:alpha val="80000"/>
                  </a:schemeClr>
                </a:solidFill>
              </a:rPr>
              <a:t>Spray in the air first to make sure it’s coming out of bottle</a:t>
            </a:r>
          </a:p>
          <a:p>
            <a:pPr lvl="1"/>
            <a:r>
              <a:rPr lang="en-US" sz="2000" dirty="0">
                <a:solidFill>
                  <a:schemeClr val="tx1">
                    <a:alpha val="80000"/>
                  </a:schemeClr>
                </a:solidFill>
              </a:rPr>
              <a:t>Sit down as it may make you dizzy</a:t>
            </a:r>
          </a:p>
          <a:p>
            <a:pPr lvl="1"/>
            <a:r>
              <a:rPr lang="en-US" sz="2000" dirty="0">
                <a:solidFill>
                  <a:schemeClr val="tx1">
                    <a:alpha val="80000"/>
                  </a:schemeClr>
                </a:solidFill>
              </a:rPr>
              <a:t>Use 5 minutes in between sprays</a:t>
            </a:r>
          </a:p>
          <a:p>
            <a:pPr lvl="1"/>
            <a:r>
              <a:rPr lang="en-US" sz="2000" dirty="0">
                <a:solidFill>
                  <a:schemeClr val="tx1">
                    <a:alpha val="80000"/>
                  </a:schemeClr>
                </a:solidFill>
              </a:rPr>
              <a:t>If after 3 sprays the discomfort does not go away, call 911</a:t>
            </a:r>
          </a:p>
          <a:p>
            <a:pPr lvl="1"/>
            <a:r>
              <a:rPr lang="en-US" sz="2000" dirty="0">
                <a:solidFill>
                  <a:schemeClr val="tx1">
                    <a:alpha val="80000"/>
                  </a:schemeClr>
                </a:solidFill>
              </a:rPr>
              <a:t>Nitro Spray can cause headache</a:t>
            </a:r>
          </a:p>
        </p:txBody>
      </p:sp>
      <p:grpSp>
        <p:nvGrpSpPr>
          <p:cNvPr id="42" name="Group 41">
            <a:extLst>
              <a:ext uri="{FF2B5EF4-FFF2-40B4-BE49-F238E27FC236}">
                <a16:creationId xmlns:a16="http://schemas.microsoft.com/office/drawing/2014/main" id="{78350D8D-73D6-4132-89B5-DD52F3962A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88224" y="2325422"/>
            <a:ext cx="465458" cy="872153"/>
            <a:chOff x="11388224" y="2325422"/>
            <a:chExt cx="465458" cy="872153"/>
          </a:xfrm>
        </p:grpSpPr>
        <p:sp>
          <p:nvSpPr>
            <p:cNvPr id="4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3764" y="232542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62544" y="255471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4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8224" y="306986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spTree>
    <p:extLst>
      <p:ext uri="{BB962C8B-B14F-4D97-AF65-F5344CB8AC3E}">
        <p14:creationId xmlns:p14="http://schemas.microsoft.com/office/powerpoint/2010/main" val="67956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0D5EC9-F8B9-9D43-9676-0568E0E9AFF0}"/>
              </a:ext>
            </a:extLst>
          </p:cNvPr>
          <p:cNvSpPr>
            <a:spLocks noGrp="1"/>
          </p:cNvSpPr>
          <p:nvPr>
            <p:ph type="title"/>
          </p:nvPr>
        </p:nvSpPr>
        <p:spPr>
          <a:xfrm>
            <a:off x="838200" y="557188"/>
            <a:ext cx="10515600" cy="1133499"/>
          </a:xfrm>
        </p:spPr>
        <p:txBody>
          <a:bodyPr>
            <a:normAutofit/>
          </a:bodyPr>
          <a:lstStyle/>
          <a:p>
            <a:pPr algn="ctr"/>
            <a:r>
              <a:rPr lang="en-US" sz="5200"/>
              <a:t>What is a Heart Attack?</a:t>
            </a:r>
          </a:p>
        </p:txBody>
      </p:sp>
      <p:graphicFrame>
        <p:nvGraphicFramePr>
          <p:cNvPr id="47" name="Content Placeholder 2">
            <a:extLst>
              <a:ext uri="{FF2B5EF4-FFF2-40B4-BE49-F238E27FC236}">
                <a16:creationId xmlns:a16="http://schemas.microsoft.com/office/drawing/2014/main" id="{E02D06A4-BF6D-4F0D-A636-B95E1689D163}"/>
              </a:ext>
            </a:extLst>
          </p:cNvPr>
          <p:cNvGraphicFramePr>
            <a:graphicFrameLocks noGrp="1"/>
          </p:cNvGraphicFramePr>
          <p:nvPr>
            <p:ph idx="1"/>
            <p:extLst>
              <p:ext uri="{D42A27DB-BD31-4B8C-83A1-F6EECF244321}">
                <p14:modId xmlns:p14="http://schemas.microsoft.com/office/powerpoint/2010/main" val="352830572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5606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32357</TotalTime>
  <Words>1799</Words>
  <Application>Microsoft Macintosh PowerPoint</Application>
  <PresentationFormat>Widescreen</PresentationFormat>
  <Paragraphs>255</Paragraphs>
  <Slides>32</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Heart Disease</vt:lpstr>
      <vt:lpstr>Statistics </vt:lpstr>
      <vt:lpstr>Heart Disease</vt:lpstr>
      <vt:lpstr>Understanding the Heart</vt:lpstr>
      <vt:lpstr>Coronary Artery Disease</vt:lpstr>
      <vt:lpstr>What is Angina?</vt:lpstr>
      <vt:lpstr>PowerPoint Presentation</vt:lpstr>
      <vt:lpstr>Nitro Spray </vt:lpstr>
      <vt:lpstr>What is a Heart Attack?</vt:lpstr>
      <vt:lpstr>Signs and Symptoms of a Heart Attack </vt:lpstr>
      <vt:lpstr>Diagnostic Testing </vt:lpstr>
      <vt:lpstr>Surgery and Device Therapy</vt:lpstr>
      <vt:lpstr>Medical Risk Factors for Heart Disease </vt:lpstr>
      <vt:lpstr>Blood Pressure </vt:lpstr>
      <vt:lpstr>Cholesterol and Triglycerides </vt:lpstr>
      <vt:lpstr>Diabetes</vt:lpstr>
      <vt:lpstr>Pre-Eclampsia </vt:lpstr>
      <vt:lpstr>Modifiable Risk Factors for Heart Disease</vt:lpstr>
      <vt:lpstr>Unmodifiable Risk Factors for Heart Disease </vt:lpstr>
      <vt:lpstr>Managing your Medications </vt:lpstr>
      <vt:lpstr>Managing your Medications</vt:lpstr>
      <vt:lpstr>Healthy Eating </vt:lpstr>
      <vt:lpstr>Exercise </vt:lpstr>
      <vt:lpstr>Intensity Chart </vt:lpstr>
      <vt:lpstr>Cardiac Rehab</vt:lpstr>
      <vt:lpstr>General Guidelines for Exercise </vt:lpstr>
      <vt:lpstr>Exercise Safety  </vt:lpstr>
      <vt:lpstr>Sexual Intercourse</vt:lpstr>
      <vt:lpstr>How to Make Lifestyle Changes </vt:lpstr>
      <vt:lpstr>Questions?</vt:lpstr>
      <vt:lpstr>References </vt:lpstr>
      <vt:lpstr>Atherosclerosis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with Heart Disease</dc:title>
  <dc:creator>Kassy Mcmahon</dc:creator>
  <cp:lastModifiedBy>Kassy Mcmahon</cp:lastModifiedBy>
  <cp:revision>55</cp:revision>
  <dcterms:created xsi:type="dcterms:W3CDTF">2021-07-26T18:51:07Z</dcterms:created>
  <dcterms:modified xsi:type="dcterms:W3CDTF">2021-08-26T01:23:01Z</dcterms:modified>
</cp:coreProperties>
</file>