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58" r:id="rId5"/>
    <p:sldId id="260" r:id="rId6"/>
    <p:sldId id="261" r:id="rId7"/>
    <p:sldId id="275" r:id="rId8"/>
    <p:sldId id="279" r:id="rId9"/>
    <p:sldId id="274" r:id="rId10"/>
    <p:sldId id="282" r:id="rId11"/>
    <p:sldId id="262" r:id="rId12"/>
    <p:sldId id="263" r:id="rId13"/>
    <p:sldId id="271" r:id="rId14"/>
    <p:sldId id="272" r:id="rId15"/>
    <p:sldId id="283" r:id="rId16"/>
    <p:sldId id="264" r:id="rId17"/>
    <p:sldId id="285" r:id="rId18"/>
    <p:sldId id="273" r:id="rId19"/>
    <p:sldId id="266" r:id="rId20"/>
    <p:sldId id="265" r:id="rId21"/>
    <p:sldId id="267" r:id="rId22"/>
    <p:sldId id="284" r:id="rId23"/>
    <p:sldId id="286" r:id="rId24"/>
    <p:sldId id="276" r:id="rId25"/>
    <p:sldId id="268" r:id="rId26"/>
    <p:sldId id="269" r:id="rId27"/>
    <p:sldId id="270" r:id="rId28"/>
    <p:sldId id="27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370"/>
    <p:restoredTop sz="94649"/>
  </p:normalViewPr>
  <p:slideViewPr>
    <p:cSldViewPr snapToGrid="0" snapToObjects="1">
      <p:cViewPr varScale="1">
        <p:scale>
          <a:sx n="44" d="100"/>
          <a:sy n="44" d="100"/>
        </p:scale>
        <p:origin x="232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E49791-0257-49A6-876D-7565F6DE6827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65036C6-3848-4FA1-ADD5-5347BA05F38F}">
      <dgm:prSet/>
      <dgm:spPr/>
      <dgm:t>
        <a:bodyPr/>
        <a:lstStyle/>
        <a:p>
          <a:r>
            <a:rPr lang="en-US" dirty="0"/>
            <a:t>Refers to how well your left ventricle pumps blood with each heartbeat. </a:t>
          </a:r>
        </a:p>
      </dgm:t>
    </dgm:pt>
    <dgm:pt modelId="{03116472-5C07-4D4C-A99A-152E62EAD3F6}" type="parTrans" cxnId="{B1D5E2AC-E7C2-4E53-AF7B-2D8363364495}">
      <dgm:prSet/>
      <dgm:spPr/>
      <dgm:t>
        <a:bodyPr/>
        <a:lstStyle/>
        <a:p>
          <a:endParaRPr lang="en-US"/>
        </a:p>
      </dgm:t>
    </dgm:pt>
    <dgm:pt modelId="{635DA13D-577B-4D8D-B2B0-9DDA65105C47}" type="sibTrans" cxnId="{B1D5E2AC-E7C2-4E53-AF7B-2D8363364495}">
      <dgm:prSet/>
      <dgm:spPr/>
      <dgm:t>
        <a:bodyPr/>
        <a:lstStyle/>
        <a:p>
          <a:endParaRPr lang="en-US"/>
        </a:p>
      </dgm:t>
    </dgm:pt>
    <dgm:pt modelId="{FBC4A6B1-E6FD-4821-AC1F-0A4688474DF5}">
      <dgm:prSet/>
      <dgm:spPr/>
      <dgm:t>
        <a:bodyPr/>
        <a:lstStyle/>
        <a:p>
          <a:r>
            <a:rPr lang="en-US"/>
            <a:t>Physician may order an echocardiogram or a nuclear medicine scan to determine your ejection fraction. </a:t>
          </a:r>
        </a:p>
      </dgm:t>
    </dgm:pt>
    <dgm:pt modelId="{1A094E31-D644-42F2-98D2-07F459507EE6}" type="parTrans" cxnId="{D27DA091-31F8-446D-BF9C-6C82153CC9CB}">
      <dgm:prSet/>
      <dgm:spPr/>
      <dgm:t>
        <a:bodyPr/>
        <a:lstStyle/>
        <a:p>
          <a:endParaRPr lang="en-US"/>
        </a:p>
      </dgm:t>
    </dgm:pt>
    <dgm:pt modelId="{8F9FF728-E938-44E2-92C0-E50DF37E2DAF}" type="sibTrans" cxnId="{D27DA091-31F8-446D-BF9C-6C82153CC9CB}">
      <dgm:prSet/>
      <dgm:spPr/>
      <dgm:t>
        <a:bodyPr/>
        <a:lstStyle/>
        <a:p>
          <a:endParaRPr lang="en-US"/>
        </a:p>
      </dgm:t>
    </dgm:pt>
    <dgm:pt modelId="{C4E9B811-8FA3-4FE2-875B-C15E0FA21533}">
      <dgm:prSet/>
      <dgm:spPr/>
      <dgm:t>
        <a:bodyPr/>
        <a:lstStyle/>
        <a:p>
          <a:r>
            <a:rPr lang="en-US" dirty="0"/>
            <a:t>Less than 55% means your heart is not pumping as strongly as it should be. </a:t>
          </a:r>
        </a:p>
      </dgm:t>
    </dgm:pt>
    <dgm:pt modelId="{EBF06B71-8C2C-4E9B-93EB-A86B99E23372}" type="parTrans" cxnId="{E3710DF6-163E-4BFE-9109-89B1772C37EB}">
      <dgm:prSet/>
      <dgm:spPr/>
      <dgm:t>
        <a:bodyPr/>
        <a:lstStyle/>
        <a:p>
          <a:endParaRPr lang="en-US"/>
        </a:p>
      </dgm:t>
    </dgm:pt>
    <dgm:pt modelId="{B2A285C5-0B1C-4F9A-AF0F-A73DCBD488F1}" type="sibTrans" cxnId="{E3710DF6-163E-4BFE-9109-89B1772C37EB}">
      <dgm:prSet/>
      <dgm:spPr/>
      <dgm:t>
        <a:bodyPr/>
        <a:lstStyle/>
        <a:p>
          <a:endParaRPr lang="en-US"/>
        </a:p>
      </dgm:t>
    </dgm:pt>
    <dgm:pt modelId="{289D4F32-C9B3-49D2-B27E-35FFFAD214C4}">
      <dgm:prSet/>
      <dgm:spPr/>
      <dgm:t>
        <a:bodyPr/>
        <a:lstStyle/>
        <a:p>
          <a:r>
            <a:rPr lang="en-US"/>
            <a:t>Your ejection fraction can go up and down depending on your heart condition and how well the treatment is working. </a:t>
          </a:r>
        </a:p>
      </dgm:t>
    </dgm:pt>
    <dgm:pt modelId="{0ED27E0A-BC24-498F-A732-11388429FD81}" type="parTrans" cxnId="{050D2C51-AF75-49CD-AAA6-D9806DCB0145}">
      <dgm:prSet/>
      <dgm:spPr/>
      <dgm:t>
        <a:bodyPr/>
        <a:lstStyle/>
        <a:p>
          <a:endParaRPr lang="en-US"/>
        </a:p>
      </dgm:t>
    </dgm:pt>
    <dgm:pt modelId="{DFB0DF62-A200-4C09-918A-B07B597CFC6B}" type="sibTrans" cxnId="{050D2C51-AF75-49CD-AAA6-D9806DCB0145}">
      <dgm:prSet/>
      <dgm:spPr/>
      <dgm:t>
        <a:bodyPr/>
        <a:lstStyle/>
        <a:p>
          <a:endParaRPr lang="en-US"/>
        </a:p>
      </dgm:t>
    </dgm:pt>
    <dgm:pt modelId="{9FDFDFC5-5B63-B24B-890C-37F40B620F04}" type="pres">
      <dgm:prSet presAssocID="{0BE49791-0257-49A6-876D-7565F6DE6827}" presName="diagram" presStyleCnt="0">
        <dgm:presLayoutVars>
          <dgm:dir/>
          <dgm:resizeHandles val="exact"/>
        </dgm:presLayoutVars>
      </dgm:prSet>
      <dgm:spPr/>
    </dgm:pt>
    <dgm:pt modelId="{19A892EE-DF2F-4B44-98A5-523518EF9367}" type="pres">
      <dgm:prSet presAssocID="{C65036C6-3848-4FA1-ADD5-5347BA05F38F}" presName="node" presStyleLbl="node1" presStyleIdx="0" presStyleCnt="4">
        <dgm:presLayoutVars>
          <dgm:bulletEnabled val="1"/>
        </dgm:presLayoutVars>
      </dgm:prSet>
      <dgm:spPr/>
    </dgm:pt>
    <dgm:pt modelId="{DB448ACE-E5B6-1345-AE23-F5787F1C3C05}" type="pres">
      <dgm:prSet presAssocID="{635DA13D-577B-4D8D-B2B0-9DDA65105C47}" presName="sibTrans" presStyleCnt="0"/>
      <dgm:spPr/>
    </dgm:pt>
    <dgm:pt modelId="{4F042D50-E69C-A049-8CAC-6DADE55C6D87}" type="pres">
      <dgm:prSet presAssocID="{FBC4A6B1-E6FD-4821-AC1F-0A4688474DF5}" presName="node" presStyleLbl="node1" presStyleIdx="1" presStyleCnt="4">
        <dgm:presLayoutVars>
          <dgm:bulletEnabled val="1"/>
        </dgm:presLayoutVars>
      </dgm:prSet>
      <dgm:spPr/>
    </dgm:pt>
    <dgm:pt modelId="{ADD5935B-FD95-1B44-80B5-B5B37B6D13BD}" type="pres">
      <dgm:prSet presAssocID="{8F9FF728-E938-44E2-92C0-E50DF37E2DAF}" presName="sibTrans" presStyleCnt="0"/>
      <dgm:spPr/>
    </dgm:pt>
    <dgm:pt modelId="{3803F24A-EC89-7043-9E53-680FDB2DA3CC}" type="pres">
      <dgm:prSet presAssocID="{C4E9B811-8FA3-4FE2-875B-C15E0FA21533}" presName="node" presStyleLbl="node1" presStyleIdx="2" presStyleCnt="4">
        <dgm:presLayoutVars>
          <dgm:bulletEnabled val="1"/>
        </dgm:presLayoutVars>
      </dgm:prSet>
      <dgm:spPr/>
    </dgm:pt>
    <dgm:pt modelId="{79718519-0D05-F34B-A766-A2EFDC00FD51}" type="pres">
      <dgm:prSet presAssocID="{B2A285C5-0B1C-4F9A-AF0F-A73DCBD488F1}" presName="sibTrans" presStyleCnt="0"/>
      <dgm:spPr/>
    </dgm:pt>
    <dgm:pt modelId="{0872F76F-E6BE-174D-8000-71BF9374CF05}" type="pres">
      <dgm:prSet presAssocID="{289D4F32-C9B3-49D2-B27E-35FFFAD214C4}" presName="node" presStyleLbl="node1" presStyleIdx="3" presStyleCnt="4">
        <dgm:presLayoutVars>
          <dgm:bulletEnabled val="1"/>
        </dgm:presLayoutVars>
      </dgm:prSet>
      <dgm:spPr/>
    </dgm:pt>
  </dgm:ptLst>
  <dgm:cxnLst>
    <dgm:cxn modelId="{E191C806-D1EF-A442-B759-DE63D5EF744A}" type="presOf" srcId="{C65036C6-3848-4FA1-ADD5-5347BA05F38F}" destId="{19A892EE-DF2F-4B44-98A5-523518EF9367}" srcOrd="0" destOrd="0" presId="urn:microsoft.com/office/officeart/2005/8/layout/default"/>
    <dgm:cxn modelId="{050D2C51-AF75-49CD-AAA6-D9806DCB0145}" srcId="{0BE49791-0257-49A6-876D-7565F6DE6827}" destId="{289D4F32-C9B3-49D2-B27E-35FFFAD214C4}" srcOrd="3" destOrd="0" parTransId="{0ED27E0A-BC24-498F-A732-11388429FD81}" sibTransId="{DFB0DF62-A200-4C09-918A-B07B597CFC6B}"/>
    <dgm:cxn modelId="{61A01D53-0ABF-7D4B-BF61-832BDA1B5A46}" type="presOf" srcId="{289D4F32-C9B3-49D2-B27E-35FFFAD214C4}" destId="{0872F76F-E6BE-174D-8000-71BF9374CF05}" srcOrd="0" destOrd="0" presId="urn:microsoft.com/office/officeart/2005/8/layout/default"/>
    <dgm:cxn modelId="{2B983E6E-88D4-F849-AE5E-0102AEC038A1}" type="presOf" srcId="{0BE49791-0257-49A6-876D-7565F6DE6827}" destId="{9FDFDFC5-5B63-B24B-890C-37F40B620F04}" srcOrd="0" destOrd="0" presId="urn:microsoft.com/office/officeart/2005/8/layout/default"/>
    <dgm:cxn modelId="{D27DA091-31F8-446D-BF9C-6C82153CC9CB}" srcId="{0BE49791-0257-49A6-876D-7565F6DE6827}" destId="{FBC4A6B1-E6FD-4821-AC1F-0A4688474DF5}" srcOrd="1" destOrd="0" parTransId="{1A094E31-D644-42F2-98D2-07F459507EE6}" sibTransId="{8F9FF728-E938-44E2-92C0-E50DF37E2DAF}"/>
    <dgm:cxn modelId="{D2E6BEA0-BB50-1942-8C7C-3D1E31925926}" type="presOf" srcId="{C4E9B811-8FA3-4FE2-875B-C15E0FA21533}" destId="{3803F24A-EC89-7043-9E53-680FDB2DA3CC}" srcOrd="0" destOrd="0" presId="urn:microsoft.com/office/officeart/2005/8/layout/default"/>
    <dgm:cxn modelId="{B1D5E2AC-E7C2-4E53-AF7B-2D8363364495}" srcId="{0BE49791-0257-49A6-876D-7565F6DE6827}" destId="{C65036C6-3848-4FA1-ADD5-5347BA05F38F}" srcOrd="0" destOrd="0" parTransId="{03116472-5C07-4D4C-A99A-152E62EAD3F6}" sibTransId="{635DA13D-577B-4D8D-B2B0-9DDA65105C47}"/>
    <dgm:cxn modelId="{A7529EC8-D30D-684F-BF20-128991C19587}" type="presOf" srcId="{FBC4A6B1-E6FD-4821-AC1F-0A4688474DF5}" destId="{4F042D50-E69C-A049-8CAC-6DADE55C6D87}" srcOrd="0" destOrd="0" presId="urn:microsoft.com/office/officeart/2005/8/layout/default"/>
    <dgm:cxn modelId="{E3710DF6-163E-4BFE-9109-89B1772C37EB}" srcId="{0BE49791-0257-49A6-876D-7565F6DE6827}" destId="{C4E9B811-8FA3-4FE2-875B-C15E0FA21533}" srcOrd="2" destOrd="0" parTransId="{EBF06B71-8C2C-4E9B-93EB-A86B99E23372}" sibTransId="{B2A285C5-0B1C-4F9A-AF0F-A73DCBD488F1}"/>
    <dgm:cxn modelId="{C4CE6CC0-B666-1F44-A37D-B0375E9C0279}" type="presParOf" srcId="{9FDFDFC5-5B63-B24B-890C-37F40B620F04}" destId="{19A892EE-DF2F-4B44-98A5-523518EF9367}" srcOrd="0" destOrd="0" presId="urn:microsoft.com/office/officeart/2005/8/layout/default"/>
    <dgm:cxn modelId="{96336F17-4476-FC49-928A-23988C66C7F6}" type="presParOf" srcId="{9FDFDFC5-5B63-B24B-890C-37F40B620F04}" destId="{DB448ACE-E5B6-1345-AE23-F5787F1C3C05}" srcOrd="1" destOrd="0" presId="urn:microsoft.com/office/officeart/2005/8/layout/default"/>
    <dgm:cxn modelId="{A40A4A1A-1CE5-804E-9FAF-DB1D126EF868}" type="presParOf" srcId="{9FDFDFC5-5B63-B24B-890C-37F40B620F04}" destId="{4F042D50-E69C-A049-8CAC-6DADE55C6D87}" srcOrd="2" destOrd="0" presId="urn:microsoft.com/office/officeart/2005/8/layout/default"/>
    <dgm:cxn modelId="{CE9FC396-5726-5340-89CB-F2EC0BA0BF46}" type="presParOf" srcId="{9FDFDFC5-5B63-B24B-890C-37F40B620F04}" destId="{ADD5935B-FD95-1B44-80B5-B5B37B6D13BD}" srcOrd="3" destOrd="0" presId="urn:microsoft.com/office/officeart/2005/8/layout/default"/>
    <dgm:cxn modelId="{ACE5F102-5929-3C43-A0F9-28BD7F18E3B1}" type="presParOf" srcId="{9FDFDFC5-5B63-B24B-890C-37F40B620F04}" destId="{3803F24A-EC89-7043-9E53-680FDB2DA3CC}" srcOrd="4" destOrd="0" presId="urn:microsoft.com/office/officeart/2005/8/layout/default"/>
    <dgm:cxn modelId="{B6FF7B1F-D674-AD41-9E7D-F2838C77F045}" type="presParOf" srcId="{9FDFDFC5-5B63-B24B-890C-37F40B620F04}" destId="{79718519-0D05-F34B-A766-A2EFDC00FD51}" srcOrd="5" destOrd="0" presId="urn:microsoft.com/office/officeart/2005/8/layout/default"/>
    <dgm:cxn modelId="{4D7C83F7-19DF-9C42-B3F9-74DD8DE5C51F}" type="presParOf" srcId="{9FDFDFC5-5B63-B24B-890C-37F40B620F04}" destId="{0872F76F-E6BE-174D-8000-71BF9374CF0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637AF8-9E64-4331-B823-F1AD9F735C4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9466923B-BA48-4DFF-B124-B4184213A34C}">
      <dgm:prSet custT="1"/>
      <dgm:spPr/>
      <dgm:t>
        <a:bodyPr/>
        <a:lstStyle/>
        <a:p>
          <a:pPr>
            <a:defRPr cap="all"/>
          </a:pPr>
          <a:r>
            <a:rPr lang="en-US" sz="1600" dirty="0"/>
            <a:t>Avoid exercises that require holding your breath- ex. Pushups, sit-ups</a:t>
          </a:r>
        </a:p>
      </dgm:t>
    </dgm:pt>
    <dgm:pt modelId="{1A631BC9-C79E-43BE-BA80-1EB38D55B34E}" type="parTrans" cxnId="{982ABCCA-73B7-4FE6-94C2-34C1EB6C5854}">
      <dgm:prSet/>
      <dgm:spPr/>
      <dgm:t>
        <a:bodyPr/>
        <a:lstStyle/>
        <a:p>
          <a:endParaRPr lang="en-US"/>
        </a:p>
      </dgm:t>
    </dgm:pt>
    <dgm:pt modelId="{223481A8-451E-4974-8F57-E9FBCDAF58FF}" type="sibTrans" cxnId="{982ABCCA-73B7-4FE6-94C2-34C1EB6C5854}">
      <dgm:prSet/>
      <dgm:spPr/>
      <dgm:t>
        <a:bodyPr/>
        <a:lstStyle/>
        <a:p>
          <a:endParaRPr lang="en-US"/>
        </a:p>
      </dgm:t>
    </dgm:pt>
    <dgm:pt modelId="{0C531C24-41B1-4A11-B990-A44788666260}">
      <dgm:prSet custT="1"/>
      <dgm:spPr/>
      <dgm:t>
        <a:bodyPr/>
        <a:lstStyle/>
        <a:p>
          <a:pPr>
            <a:defRPr cap="all"/>
          </a:pPr>
          <a:r>
            <a:rPr lang="en-US" sz="1600" dirty="0"/>
            <a:t>Wait at least one hour after eating to exercise</a:t>
          </a:r>
        </a:p>
      </dgm:t>
    </dgm:pt>
    <dgm:pt modelId="{C1597EAF-36CF-44A8-94EF-B9DBA77F14FB}" type="parTrans" cxnId="{CFC7786E-81CA-4BF4-B9F5-F84E3FCE82CB}">
      <dgm:prSet/>
      <dgm:spPr/>
      <dgm:t>
        <a:bodyPr/>
        <a:lstStyle/>
        <a:p>
          <a:endParaRPr lang="en-US"/>
        </a:p>
      </dgm:t>
    </dgm:pt>
    <dgm:pt modelId="{0A43B836-ED05-4056-8110-4E9232B5C0CF}" type="sibTrans" cxnId="{CFC7786E-81CA-4BF4-B9F5-F84E3FCE82CB}">
      <dgm:prSet/>
      <dgm:spPr/>
      <dgm:t>
        <a:bodyPr/>
        <a:lstStyle/>
        <a:p>
          <a:endParaRPr lang="en-US"/>
        </a:p>
      </dgm:t>
    </dgm:pt>
    <dgm:pt modelId="{0BAD52E4-654F-4807-9B39-B97643564EBA}">
      <dgm:prSet custT="1"/>
      <dgm:spPr/>
      <dgm:t>
        <a:bodyPr/>
        <a:lstStyle/>
        <a:p>
          <a:pPr>
            <a:defRPr cap="all"/>
          </a:pPr>
          <a:r>
            <a:rPr lang="en-US" sz="1600" dirty="0"/>
            <a:t>Exercise when you have the most energy- for people with heart failure, that is typically in the morning</a:t>
          </a:r>
        </a:p>
      </dgm:t>
    </dgm:pt>
    <dgm:pt modelId="{45D8C478-33A1-4D41-8473-CFE0AE90A2C7}" type="parTrans" cxnId="{CF9C89D0-2834-4AC6-A126-67A8FB816C95}">
      <dgm:prSet/>
      <dgm:spPr/>
      <dgm:t>
        <a:bodyPr/>
        <a:lstStyle/>
        <a:p>
          <a:endParaRPr lang="en-US"/>
        </a:p>
      </dgm:t>
    </dgm:pt>
    <dgm:pt modelId="{4FBA9D63-11A9-4D07-87EE-21430452B449}" type="sibTrans" cxnId="{CF9C89D0-2834-4AC6-A126-67A8FB816C95}">
      <dgm:prSet/>
      <dgm:spPr/>
      <dgm:t>
        <a:bodyPr/>
        <a:lstStyle/>
        <a:p>
          <a:endParaRPr lang="en-US"/>
        </a:p>
      </dgm:t>
    </dgm:pt>
    <dgm:pt modelId="{F6A32D29-58E8-4DEF-9960-A1EA3C502F2F}">
      <dgm:prSet custT="1"/>
      <dgm:spPr/>
      <dgm:t>
        <a:bodyPr/>
        <a:lstStyle/>
        <a:p>
          <a:pPr>
            <a:defRPr cap="all"/>
          </a:pPr>
          <a:r>
            <a:rPr lang="en-US" sz="1600" dirty="0"/>
            <a:t>Avoid exercising outdoors in extreme weather or high humidity </a:t>
          </a:r>
        </a:p>
      </dgm:t>
    </dgm:pt>
    <dgm:pt modelId="{AB1F92EF-C9AF-4F3C-96F6-E7A0E8871F9C}" type="parTrans" cxnId="{CD879B98-67F6-4357-BF27-A13FDC73935B}">
      <dgm:prSet/>
      <dgm:spPr/>
      <dgm:t>
        <a:bodyPr/>
        <a:lstStyle/>
        <a:p>
          <a:endParaRPr lang="en-US"/>
        </a:p>
      </dgm:t>
    </dgm:pt>
    <dgm:pt modelId="{383BB008-C796-4009-9D3D-9D162C737AE5}" type="sibTrans" cxnId="{CD879B98-67F6-4357-BF27-A13FDC73935B}">
      <dgm:prSet/>
      <dgm:spPr/>
      <dgm:t>
        <a:bodyPr/>
        <a:lstStyle/>
        <a:p>
          <a:endParaRPr lang="en-US"/>
        </a:p>
      </dgm:t>
    </dgm:pt>
    <dgm:pt modelId="{FC41D24A-495D-4EE3-9EB4-8A4706516BB5}" type="pres">
      <dgm:prSet presAssocID="{D8637AF8-9E64-4331-B823-F1AD9F735C46}" presName="root" presStyleCnt="0">
        <dgm:presLayoutVars>
          <dgm:dir/>
          <dgm:resizeHandles val="exact"/>
        </dgm:presLayoutVars>
      </dgm:prSet>
      <dgm:spPr/>
    </dgm:pt>
    <dgm:pt modelId="{02C3C26F-6A5E-4B7E-93DF-2A025C1D6ACE}" type="pres">
      <dgm:prSet presAssocID="{9466923B-BA48-4DFF-B124-B4184213A34C}" presName="compNode" presStyleCnt="0"/>
      <dgm:spPr/>
    </dgm:pt>
    <dgm:pt modelId="{D8F66DE1-82DD-49C3-B960-F5F1729C2BE1}" type="pres">
      <dgm:prSet presAssocID="{9466923B-BA48-4DFF-B124-B4184213A34C}" presName="iconBgRect" presStyleLbl="bgShp" presStyleIdx="0" presStyleCnt="4"/>
      <dgm:spPr/>
    </dgm:pt>
    <dgm:pt modelId="{EC89D7FD-FFB1-42D3-BFB7-72DA71B525D5}" type="pres">
      <dgm:prSet presAssocID="{9466923B-BA48-4DFF-B124-B4184213A34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se"/>
        </a:ext>
      </dgm:extLst>
    </dgm:pt>
    <dgm:pt modelId="{63524235-993D-4C9E-81E1-08E7566898D3}" type="pres">
      <dgm:prSet presAssocID="{9466923B-BA48-4DFF-B124-B4184213A34C}" presName="spaceRect" presStyleCnt="0"/>
      <dgm:spPr/>
    </dgm:pt>
    <dgm:pt modelId="{97A813A2-DC38-4747-89F8-2518E31C1C53}" type="pres">
      <dgm:prSet presAssocID="{9466923B-BA48-4DFF-B124-B4184213A34C}" presName="textRect" presStyleLbl="revTx" presStyleIdx="0" presStyleCnt="4">
        <dgm:presLayoutVars>
          <dgm:chMax val="1"/>
          <dgm:chPref val="1"/>
        </dgm:presLayoutVars>
      </dgm:prSet>
      <dgm:spPr/>
    </dgm:pt>
    <dgm:pt modelId="{243DCC9B-83C8-4EDA-8A0E-7F0AF900CEE4}" type="pres">
      <dgm:prSet presAssocID="{223481A8-451E-4974-8F57-E9FBCDAF58FF}" presName="sibTrans" presStyleCnt="0"/>
      <dgm:spPr/>
    </dgm:pt>
    <dgm:pt modelId="{38C1EBD2-4614-486F-97E8-73FF66746340}" type="pres">
      <dgm:prSet presAssocID="{0C531C24-41B1-4A11-B990-A44788666260}" presName="compNode" presStyleCnt="0"/>
      <dgm:spPr/>
    </dgm:pt>
    <dgm:pt modelId="{78B3B155-F659-4D90-AF0A-273B9420D37A}" type="pres">
      <dgm:prSet presAssocID="{0C531C24-41B1-4A11-B990-A44788666260}" presName="iconBgRect" presStyleLbl="bgShp" presStyleIdx="1" presStyleCnt="4"/>
      <dgm:spPr/>
    </dgm:pt>
    <dgm:pt modelId="{6D23DC7C-F0CD-43A8-A336-A3964CC72A1C}" type="pres">
      <dgm:prSet presAssocID="{0C531C24-41B1-4A11-B990-A4478866626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420712EF-E1D7-4AB4-90F8-BFDBEC26E82D}" type="pres">
      <dgm:prSet presAssocID="{0C531C24-41B1-4A11-B990-A44788666260}" presName="spaceRect" presStyleCnt="0"/>
      <dgm:spPr/>
    </dgm:pt>
    <dgm:pt modelId="{F7552996-2596-4B7E-B7CF-BEF0F8826601}" type="pres">
      <dgm:prSet presAssocID="{0C531C24-41B1-4A11-B990-A44788666260}" presName="textRect" presStyleLbl="revTx" presStyleIdx="1" presStyleCnt="4">
        <dgm:presLayoutVars>
          <dgm:chMax val="1"/>
          <dgm:chPref val="1"/>
        </dgm:presLayoutVars>
      </dgm:prSet>
      <dgm:spPr/>
    </dgm:pt>
    <dgm:pt modelId="{78318A09-7674-4359-AC85-CFAE9C944723}" type="pres">
      <dgm:prSet presAssocID="{0A43B836-ED05-4056-8110-4E9232B5C0CF}" presName="sibTrans" presStyleCnt="0"/>
      <dgm:spPr/>
    </dgm:pt>
    <dgm:pt modelId="{CE377F2B-78DE-42F4-B4A8-3AD55CFDE25E}" type="pres">
      <dgm:prSet presAssocID="{0BAD52E4-654F-4807-9B39-B97643564EBA}" presName="compNode" presStyleCnt="0"/>
      <dgm:spPr/>
    </dgm:pt>
    <dgm:pt modelId="{2A6E6973-151F-4DDC-8AEF-6C0C3A3F7E43}" type="pres">
      <dgm:prSet presAssocID="{0BAD52E4-654F-4807-9B39-B97643564EBA}" presName="iconBgRect" presStyleLbl="bgShp" presStyleIdx="2" presStyleCnt="4"/>
      <dgm:spPr/>
    </dgm:pt>
    <dgm:pt modelId="{123FA650-1DFC-40D4-8D8A-4DF6C87CE5AC}" type="pres">
      <dgm:prSet presAssocID="{0BAD52E4-654F-4807-9B39-B97643564EB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Organ"/>
        </a:ext>
      </dgm:extLst>
    </dgm:pt>
    <dgm:pt modelId="{808E52DC-D5B3-401C-A5B1-009756C4C0A7}" type="pres">
      <dgm:prSet presAssocID="{0BAD52E4-654F-4807-9B39-B97643564EBA}" presName="spaceRect" presStyleCnt="0"/>
      <dgm:spPr/>
    </dgm:pt>
    <dgm:pt modelId="{683A1E7F-B657-4B3D-AE68-35A08122AF0E}" type="pres">
      <dgm:prSet presAssocID="{0BAD52E4-654F-4807-9B39-B97643564EBA}" presName="textRect" presStyleLbl="revTx" presStyleIdx="2" presStyleCnt="4">
        <dgm:presLayoutVars>
          <dgm:chMax val="1"/>
          <dgm:chPref val="1"/>
        </dgm:presLayoutVars>
      </dgm:prSet>
      <dgm:spPr/>
    </dgm:pt>
    <dgm:pt modelId="{061C4636-F448-452F-A3F4-E974077E8B89}" type="pres">
      <dgm:prSet presAssocID="{4FBA9D63-11A9-4D07-87EE-21430452B449}" presName="sibTrans" presStyleCnt="0"/>
      <dgm:spPr/>
    </dgm:pt>
    <dgm:pt modelId="{C4B7E714-8F2B-46BC-9B6D-705D5DD12571}" type="pres">
      <dgm:prSet presAssocID="{F6A32D29-58E8-4DEF-9960-A1EA3C502F2F}" presName="compNode" presStyleCnt="0"/>
      <dgm:spPr/>
    </dgm:pt>
    <dgm:pt modelId="{1A3C8A77-F863-4E26-8623-EC460A6A5C70}" type="pres">
      <dgm:prSet presAssocID="{F6A32D29-58E8-4DEF-9960-A1EA3C502F2F}" presName="iconBgRect" presStyleLbl="bgShp" presStyleIdx="3" presStyleCnt="4"/>
      <dgm:spPr/>
    </dgm:pt>
    <dgm:pt modelId="{D0A8442B-212B-4E30-A81F-97368980AA59}" type="pres">
      <dgm:prSet presAssocID="{F6A32D29-58E8-4DEF-9960-A1EA3C502F2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n"/>
        </a:ext>
      </dgm:extLst>
    </dgm:pt>
    <dgm:pt modelId="{9B049680-6C6D-4494-8D9F-B4883BB42D93}" type="pres">
      <dgm:prSet presAssocID="{F6A32D29-58E8-4DEF-9960-A1EA3C502F2F}" presName="spaceRect" presStyleCnt="0"/>
      <dgm:spPr/>
    </dgm:pt>
    <dgm:pt modelId="{0437CD6D-9A10-419C-BC91-E9487C918A57}" type="pres">
      <dgm:prSet presAssocID="{F6A32D29-58E8-4DEF-9960-A1EA3C502F2F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2F3360D-0C72-4095-BD6A-C7CE81418ABB}" type="presOf" srcId="{D8637AF8-9E64-4331-B823-F1AD9F735C46}" destId="{FC41D24A-495D-4EE3-9EB4-8A4706516BB5}" srcOrd="0" destOrd="0" presId="urn:microsoft.com/office/officeart/2018/5/layout/IconCircleLabelList"/>
    <dgm:cxn modelId="{FA49A524-ECF1-4B90-A934-759D3BB37EB9}" type="presOf" srcId="{0C531C24-41B1-4A11-B990-A44788666260}" destId="{F7552996-2596-4B7E-B7CF-BEF0F8826601}" srcOrd="0" destOrd="0" presId="urn:microsoft.com/office/officeart/2018/5/layout/IconCircleLabelList"/>
    <dgm:cxn modelId="{7B4BD94E-DC0B-4C39-B80C-F91471F18D40}" type="presOf" srcId="{F6A32D29-58E8-4DEF-9960-A1EA3C502F2F}" destId="{0437CD6D-9A10-419C-BC91-E9487C918A57}" srcOrd="0" destOrd="0" presId="urn:microsoft.com/office/officeart/2018/5/layout/IconCircleLabelList"/>
    <dgm:cxn modelId="{0A016B6A-C37C-4751-85A7-9E2A99827357}" type="presOf" srcId="{0BAD52E4-654F-4807-9B39-B97643564EBA}" destId="{683A1E7F-B657-4B3D-AE68-35A08122AF0E}" srcOrd="0" destOrd="0" presId="urn:microsoft.com/office/officeart/2018/5/layout/IconCircleLabelList"/>
    <dgm:cxn modelId="{CFC7786E-81CA-4BF4-B9F5-F84E3FCE82CB}" srcId="{D8637AF8-9E64-4331-B823-F1AD9F735C46}" destId="{0C531C24-41B1-4A11-B990-A44788666260}" srcOrd="1" destOrd="0" parTransId="{C1597EAF-36CF-44A8-94EF-B9DBA77F14FB}" sibTransId="{0A43B836-ED05-4056-8110-4E9232B5C0CF}"/>
    <dgm:cxn modelId="{CD879B98-67F6-4357-BF27-A13FDC73935B}" srcId="{D8637AF8-9E64-4331-B823-F1AD9F735C46}" destId="{F6A32D29-58E8-4DEF-9960-A1EA3C502F2F}" srcOrd="3" destOrd="0" parTransId="{AB1F92EF-C9AF-4F3C-96F6-E7A0E8871F9C}" sibTransId="{383BB008-C796-4009-9D3D-9D162C737AE5}"/>
    <dgm:cxn modelId="{332A92A0-3315-46AA-A031-BBE086807F3A}" type="presOf" srcId="{9466923B-BA48-4DFF-B124-B4184213A34C}" destId="{97A813A2-DC38-4747-89F8-2518E31C1C53}" srcOrd="0" destOrd="0" presId="urn:microsoft.com/office/officeart/2018/5/layout/IconCircleLabelList"/>
    <dgm:cxn modelId="{982ABCCA-73B7-4FE6-94C2-34C1EB6C5854}" srcId="{D8637AF8-9E64-4331-B823-F1AD9F735C46}" destId="{9466923B-BA48-4DFF-B124-B4184213A34C}" srcOrd="0" destOrd="0" parTransId="{1A631BC9-C79E-43BE-BA80-1EB38D55B34E}" sibTransId="{223481A8-451E-4974-8F57-E9FBCDAF58FF}"/>
    <dgm:cxn modelId="{CF9C89D0-2834-4AC6-A126-67A8FB816C95}" srcId="{D8637AF8-9E64-4331-B823-F1AD9F735C46}" destId="{0BAD52E4-654F-4807-9B39-B97643564EBA}" srcOrd="2" destOrd="0" parTransId="{45D8C478-33A1-4D41-8473-CFE0AE90A2C7}" sibTransId="{4FBA9D63-11A9-4D07-87EE-21430452B449}"/>
    <dgm:cxn modelId="{236A1F0F-F97C-46E5-89E0-D62F6E2931DD}" type="presParOf" srcId="{FC41D24A-495D-4EE3-9EB4-8A4706516BB5}" destId="{02C3C26F-6A5E-4B7E-93DF-2A025C1D6ACE}" srcOrd="0" destOrd="0" presId="urn:microsoft.com/office/officeart/2018/5/layout/IconCircleLabelList"/>
    <dgm:cxn modelId="{ACE25932-B29D-4599-A9DF-123D6CF30984}" type="presParOf" srcId="{02C3C26F-6A5E-4B7E-93DF-2A025C1D6ACE}" destId="{D8F66DE1-82DD-49C3-B960-F5F1729C2BE1}" srcOrd="0" destOrd="0" presId="urn:microsoft.com/office/officeart/2018/5/layout/IconCircleLabelList"/>
    <dgm:cxn modelId="{8DF69D83-2008-4367-BF2C-58B4E3E86733}" type="presParOf" srcId="{02C3C26F-6A5E-4B7E-93DF-2A025C1D6ACE}" destId="{EC89D7FD-FFB1-42D3-BFB7-72DA71B525D5}" srcOrd="1" destOrd="0" presId="urn:microsoft.com/office/officeart/2018/5/layout/IconCircleLabelList"/>
    <dgm:cxn modelId="{540265C1-4140-458C-9B57-85EC6255A557}" type="presParOf" srcId="{02C3C26F-6A5E-4B7E-93DF-2A025C1D6ACE}" destId="{63524235-993D-4C9E-81E1-08E7566898D3}" srcOrd="2" destOrd="0" presId="urn:microsoft.com/office/officeart/2018/5/layout/IconCircleLabelList"/>
    <dgm:cxn modelId="{4A3050C4-A029-4653-B545-B6BA799F069E}" type="presParOf" srcId="{02C3C26F-6A5E-4B7E-93DF-2A025C1D6ACE}" destId="{97A813A2-DC38-4747-89F8-2518E31C1C53}" srcOrd="3" destOrd="0" presId="urn:microsoft.com/office/officeart/2018/5/layout/IconCircleLabelList"/>
    <dgm:cxn modelId="{4D8E4951-D614-4961-AADE-C389CD2C5E2C}" type="presParOf" srcId="{FC41D24A-495D-4EE3-9EB4-8A4706516BB5}" destId="{243DCC9B-83C8-4EDA-8A0E-7F0AF900CEE4}" srcOrd="1" destOrd="0" presId="urn:microsoft.com/office/officeart/2018/5/layout/IconCircleLabelList"/>
    <dgm:cxn modelId="{5A187AB9-B5C5-4CBA-B89D-AAEFB07F6E15}" type="presParOf" srcId="{FC41D24A-495D-4EE3-9EB4-8A4706516BB5}" destId="{38C1EBD2-4614-486F-97E8-73FF66746340}" srcOrd="2" destOrd="0" presId="urn:microsoft.com/office/officeart/2018/5/layout/IconCircleLabelList"/>
    <dgm:cxn modelId="{554FF38E-7A96-4C4E-AF2B-D297D27FD297}" type="presParOf" srcId="{38C1EBD2-4614-486F-97E8-73FF66746340}" destId="{78B3B155-F659-4D90-AF0A-273B9420D37A}" srcOrd="0" destOrd="0" presId="urn:microsoft.com/office/officeart/2018/5/layout/IconCircleLabelList"/>
    <dgm:cxn modelId="{C0755F02-B599-4733-8567-7A2B0EE95A53}" type="presParOf" srcId="{38C1EBD2-4614-486F-97E8-73FF66746340}" destId="{6D23DC7C-F0CD-43A8-A336-A3964CC72A1C}" srcOrd="1" destOrd="0" presId="urn:microsoft.com/office/officeart/2018/5/layout/IconCircleLabelList"/>
    <dgm:cxn modelId="{CA68C92D-D903-47CF-8D95-0D55C928625A}" type="presParOf" srcId="{38C1EBD2-4614-486F-97E8-73FF66746340}" destId="{420712EF-E1D7-4AB4-90F8-BFDBEC26E82D}" srcOrd="2" destOrd="0" presId="urn:microsoft.com/office/officeart/2018/5/layout/IconCircleLabelList"/>
    <dgm:cxn modelId="{86306EA7-6337-4329-8666-E843213F58C2}" type="presParOf" srcId="{38C1EBD2-4614-486F-97E8-73FF66746340}" destId="{F7552996-2596-4B7E-B7CF-BEF0F8826601}" srcOrd="3" destOrd="0" presId="urn:microsoft.com/office/officeart/2018/5/layout/IconCircleLabelList"/>
    <dgm:cxn modelId="{C0EE6F1E-8033-46C1-BEDF-EBECD6219299}" type="presParOf" srcId="{FC41D24A-495D-4EE3-9EB4-8A4706516BB5}" destId="{78318A09-7674-4359-AC85-CFAE9C944723}" srcOrd="3" destOrd="0" presId="urn:microsoft.com/office/officeart/2018/5/layout/IconCircleLabelList"/>
    <dgm:cxn modelId="{263E680D-678C-4C7C-8726-71ED6E04DE64}" type="presParOf" srcId="{FC41D24A-495D-4EE3-9EB4-8A4706516BB5}" destId="{CE377F2B-78DE-42F4-B4A8-3AD55CFDE25E}" srcOrd="4" destOrd="0" presId="urn:microsoft.com/office/officeart/2018/5/layout/IconCircleLabelList"/>
    <dgm:cxn modelId="{C2976A46-A73B-479F-AA17-A78E1B41BBB0}" type="presParOf" srcId="{CE377F2B-78DE-42F4-B4A8-3AD55CFDE25E}" destId="{2A6E6973-151F-4DDC-8AEF-6C0C3A3F7E43}" srcOrd="0" destOrd="0" presId="urn:microsoft.com/office/officeart/2018/5/layout/IconCircleLabelList"/>
    <dgm:cxn modelId="{D93AFBF7-596D-438C-9616-4850C776D4FA}" type="presParOf" srcId="{CE377F2B-78DE-42F4-B4A8-3AD55CFDE25E}" destId="{123FA650-1DFC-40D4-8D8A-4DF6C87CE5AC}" srcOrd="1" destOrd="0" presId="urn:microsoft.com/office/officeart/2018/5/layout/IconCircleLabelList"/>
    <dgm:cxn modelId="{ABC8D811-7C11-4E04-B39D-AA1965D5EE82}" type="presParOf" srcId="{CE377F2B-78DE-42F4-B4A8-3AD55CFDE25E}" destId="{808E52DC-D5B3-401C-A5B1-009756C4C0A7}" srcOrd="2" destOrd="0" presId="urn:microsoft.com/office/officeart/2018/5/layout/IconCircleLabelList"/>
    <dgm:cxn modelId="{EE23763A-F6C6-4948-AFCE-971909572873}" type="presParOf" srcId="{CE377F2B-78DE-42F4-B4A8-3AD55CFDE25E}" destId="{683A1E7F-B657-4B3D-AE68-35A08122AF0E}" srcOrd="3" destOrd="0" presId="urn:microsoft.com/office/officeart/2018/5/layout/IconCircleLabelList"/>
    <dgm:cxn modelId="{9DDB4E8B-6FE6-4156-822C-F5E6F7B04003}" type="presParOf" srcId="{FC41D24A-495D-4EE3-9EB4-8A4706516BB5}" destId="{061C4636-F448-452F-A3F4-E974077E8B89}" srcOrd="5" destOrd="0" presId="urn:microsoft.com/office/officeart/2018/5/layout/IconCircleLabelList"/>
    <dgm:cxn modelId="{93A9CB54-C51E-4068-8C51-819683B222B5}" type="presParOf" srcId="{FC41D24A-495D-4EE3-9EB4-8A4706516BB5}" destId="{C4B7E714-8F2B-46BC-9B6D-705D5DD12571}" srcOrd="6" destOrd="0" presId="urn:microsoft.com/office/officeart/2018/5/layout/IconCircleLabelList"/>
    <dgm:cxn modelId="{46257B11-647B-48A3-882B-424A128407A8}" type="presParOf" srcId="{C4B7E714-8F2B-46BC-9B6D-705D5DD12571}" destId="{1A3C8A77-F863-4E26-8623-EC460A6A5C70}" srcOrd="0" destOrd="0" presId="urn:microsoft.com/office/officeart/2018/5/layout/IconCircleLabelList"/>
    <dgm:cxn modelId="{608EAA5F-5939-4554-ABDA-2D62ACBC9343}" type="presParOf" srcId="{C4B7E714-8F2B-46BC-9B6D-705D5DD12571}" destId="{D0A8442B-212B-4E30-A81F-97368980AA59}" srcOrd="1" destOrd="0" presId="urn:microsoft.com/office/officeart/2018/5/layout/IconCircleLabelList"/>
    <dgm:cxn modelId="{EE85490C-4D7E-457F-93A9-12EF8E7A5D25}" type="presParOf" srcId="{C4B7E714-8F2B-46BC-9B6D-705D5DD12571}" destId="{9B049680-6C6D-4494-8D9F-B4883BB42D93}" srcOrd="2" destOrd="0" presId="urn:microsoft.com/office/officeart/2018/5/layout/IconCircleLabelList"/>
    <dgm:cxn modelId="{27D0FD82-55C7-4AC8-ADE4-6ED4A700C05D}" type="presParOf" srcId="{C4B7E714-8F2B-46BC-9B6D-705D5DD12571}" destId="{0437CD6D-9A10-419C-BC91-E9487C918A5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3C4F7B-651D-4AC6-B189-2E411F966D3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687A71B-615E-40DD-8BCF-0C86AEE6A59C}">
      <dgm:prSet/>
      <dgm:spPr/>
      <dgm:t>
        <a:bodyPr/>
        <a:lstStyle/>
        <a:p>
          <a:r>
            <a:rPr lang="en-US"/>
            <a:t>Weigh yourself in the morning before breakfast and document it. </a:t>
          </a:r>
        </a:p>
      </dgm:t>
    </dgm:pt>
    <dgm:pt modelId="{4FB23ABE-2849-4058-BC4B-60A785CAC91C}" type="parTrans" cxnId="{8A35566E-D9F8-41D3-A55C-ECA90CE65812}">
      <dgm:prSet/>
      <dgm:spPr/>
      <dgm:t>
        <a:bodyPr/>
        <a:lstStyle/>
        <a:p>
          <a:endParaRPr lang="en-US"/>
        </a:p>
      </dgm:t>
    </dgm:pt>
    <dgm:pt modelId="{2674134B-B12D-49F8-92F3-1D79F82522F1}" type="sibTrans" cxnId="{8A35566E-D9F8-41D3-A55C-ECA90CE65812}">
      <dgm:prSet/>
      <dgm:spPr/>
      <dgm:t>
        <a:bodyPr/>
        <a:lstStyle/>
        <a:p>
          <a:endParaRPr lang="en-US"/>
        </a:p>
      </dgm:t>
    </dgm:pt>
    <dgm:pt modelId="{C9F4C50B-0069-496F-9DA2-B9A48EBCBF78}">
      <dgm:prSet/>
      <dgm:spPr/>
      <dgm:t>
        <a:bodyPr/>
        <a:lstStyle/>
        <a:p>
          <a:r>
            <a:rPr lang="en-US"/>
            <a:t>Take your blood pressure everyday and document it. </a:t>
          </a:r>
        </a:p>
      </dgm:t>
    </dgm:pt>
    <dgm:pt modelId="{1889C0E7-2FE0-4AF7-A126-AF48BDD5F921}" type="parTrans" cxnId="{CF839F09-B587-482E-B00A-7395803951DC}">
      <dgm:prSet/>
      <dgm:spPr/>
      <dgm:t>
        <a:bodyPr/>
        <a:lstStyle/>
        <a:p>
          <a:endParaRPr lang="en-US"/>
        </a:p>
      </dgm:t>
    </dgm:pt>
    <dgm:pt modelId="{739E07C2-2C31-4FB9-8BA4-0CB8E0806384}" type="sibTrans" cxnId="{CF839F09-B587-482E-B00A-7395803951DC}">
      <dgm:prSet/>
      <dgm:spPr/>
      <dgm:t>
        <a:bodyPr/>
        <a:lstStyle/>
        <a:p>
          <a:endParaRPr lang="en-US"/>
        </a:p>
      </dgm:t>
    </dgm:pt>
    <dgm:pt modelId="{3B65422A-D77C-4603-BA0D-EF11315B0874}">
      <dgm:prSet/>
      <dgm:spPr/>
      <dgm:t>
        <a:bodyPr/>
        <a:lstStyle/>
        <a:p>
          <a:r>
            <a:rPr lang="en-US"/>
            <a:t>Take your medication the way the physician prescribed it. </a:t>
          </a:r>
        </a:p>
      </dgm:t>
    </dgm:pt>
    <dgm:pt modelId="{926E3682-380D-4593-A8DF-8B715BD291B3}" type="parTrans" cxnId="{4787788F-AE96-4C7F-83CE-2CFD78F09FFB}">
      <dgm:prSet/>
      <dgm:spPr/>
      <dgm:t>
        <a:bodyPr/>
        <a:lstStyle/>
        <a:p>
          <a:endParaRPr lang="en-US"/>
        </a:p>
      </dgm:t>
    </dgm:pt>
    <dgm:pt modelId="{E6E2A1F5-AB80-4ACC-8F25-A1B451B5F026}" type="sibTrans" cxnId="{4787788F-AE96-4C7F-83CE-2CFD78F09FFB}">
      <dgm:prSet/>
      <dgm:spPr/>
      <dgm:t>
        <a:bodyPr/>
        <a:lstStyle/>
        <a:p>
          <a:endParaRPr lang="en-US"/>
        </a:p>
      </dgm:t>
    </dgm:pt>
    <dgm:pt modelId="{4B95F681-2F30-4DCD-B525-9846DDE964F7}">
      <dgm:prSet/>
      <dgm:spPr/>
      <dgm:t>
        <a:bodyPr/>
        <a:lstStyle/>
        <a:p>
          <a:r>
            <a:rPr lang="en-US"/>
            <a:t>Check for swelling in your feet, ankles, legs, and stomach. </a:t>
          </a:r>
        </a:p>
      </dgm:t>
    </dgm:pt>
    <dgm:pt modelId="{D79ECEC8-2D72-47D2-BD4D-0064B3CE5354}" type="parTrans" cxnId="{B9066A16-4A25-4F59-832B-A0C16F1A3F44}">
      <dgm:prSet/>
      <dgm:spPr/>
      <dgm:t>
        <a:bodyPr/>
        <a:lstStyle/>
        <a:p>
          <a:endParaRPr lang="en-US"/>
        </a:p>
      </dgm:t>
    </dgm:pt>
    <dgm:pt modelId="{6508879E-A80B-4DFB-ABFE-E6977654C901}" type="sibTrans" cxnId="{B9066A16-4A25-4F59-832B-A0C16F1A3F44}">
      <dgm:prSet/>
      <dgm:spPr/>
      <dgm:t>
        <a:bodyPr/>
        <a:lstStyle/>
        <a:p>
          <a:endParaRPr lang="en-US"/>
        </a:p>
      </dgm:t>
    </dgm:pt>
    <dgm:pt modelId="{5643F2C7-3C27-47C2-8E60-91F0E2A5FA24}">
      <dgm:prSet/>
      <dgm:spPr/>
      <dgm:t>
        <a:bodyPr/>
        <a:lstStyle/>
        <a:p>
          <a:r>
            <a:rPr lang="en-US"/>
            <a:t>Eat foods that are low in salt. </a:t>
          </a:r>
        </a:p>
      </dgm:t>
    </dgm:pt>
    <dgm:pt modelId="{A2C98D17-3D73-4F09-BF55-4068F60ED430}" type="parTrans" cxnId="{AF084A0D-7C10-4DC4-8D3C-11E419614E90}">
      <dgm:prSet/>
      <dgm:spPr/>
      <dgm:t>
        <a:bodyPr/>
        <a:lstStyle/>
        <a:p>
          <a:endParaRPr lang="en-US"/>
        </a:p>
      </dgm:t>
    </dgm:pt>
    <dgm:pt modelId="{D33512A8-A968-43D9-BFE7-258FFA2F3530}" type="sibTrans" cxnId="{AF084A0D-7C10-4DC4-8D3C-11E419614E90}">
      <dgm:prSet/>
      <dgm:spPr/>
      <dgm:t>
        <a:bodyPr/>
        <a:lstStyle/>
        <a:p>
          <a:endParaRPr lang="en-US"/>
        </a:p>
      </dgm:t>
    </dgm:pt>
    <dgm:pt modelId="{0CAD220C-3CA3-48C4-B7C0-0BB2E43B8EEC}">
      <dgm:prSet/>
      <dgm:spPr/>
      <dgm:t>
        <a:bodyPr/>
        <a:lstStyle/>
        <a:p>
          <a:r>
            <a:rPr lang="en-US"/>
            <a:t>Balance activity and rest periods.</a:t>
          </a:r>
        </a:p>
      </dgm:t>
    </dgm:pt>
    <dgm:pt modelId="{FCB14C0B-7C58-493A-9000-458C62ED816B}" type="parTrans" cxnId="{11360CF4-78A7-4F03-BF87-D1D82239548C}">
      <dgm:prSet/>
      <dgm:spPr/>
      <dgm:t>
        <a:bodyPr/>
        <a:lstStyle/>
        <a:p>
          <a:endParaRPr lang="en-US"/>
        </a:p>
      </dgm:t>
    </dgm:pt>
    <dgm:pt modelId="{CC30B8B1-6D38-4F57-A48C-B71BDE0A1842}" type="sibTrans" cxnId="{11360CF4-78A7-4F03-BF87-D1D82239548C}">
      <dgm:prSet/>
      <dgm:spPr/>
      <dgm:t>
        <a:bodyPr/>
        <a:lstStyle/>
        <a:p>
          <a:endParaRPr lang="en-US"/>
        </a:p>
      </dgm:t>
    </dgm:pt>
    <dgm:pt modelId="{9883345B-AA4E-42D3-B62D-7D5943B9706B}" type="pres">
      <dgm:prSet presAssocID="{593C4F7B-651D-4AC6-B189-2E411F966D3B}" presName="root" presStyleCnt="0">
        <dgm:presLayoutVars>
          <dgm:dir/>
          <dgm:resizeHandles val="exact"/>
        </dgm:presLayoutVars>
      </dgm:prSet>
      <dgm:spPr/>
    </dgm:pt>
    <dgm:pt modelId="{AEEF0EA7-93F9-49E7-8EBD-4523BBD7EFAB}" type="pres">
      <dgm:prSet presAssocID="{1687A71B-615E-40DD-8BCF-0C86AEE6A59C}" presName="compNode" presStyleCnt="0"/>
      <dgm:spPr/>
    </dgm:pt>
    <dgm:pt modelId="{37626816-047A-49A8-A620-825EBD7417AC}" type="pres">
      <dgm:prSet presAssocID="{1687A71B-615E-40DD-8BCF-0C86AEE6A59C}" presName="bgRect" presStyleLbl="bgShp" presStyleIdx="0" presStyleCnt="6"/>
      <dgm:spPr/>
    </dgm:pt>
    <dgm:pt modelId="{55F73A40-E21D-4FC3-BB10-BFEA1DB96EDC}" type="pres">
      <dgm:prSet presAssocID="{1687A71B-615E-40DD-8BCF-0C86AEE6A59C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"/>
        </a:ext>
      </dgm:extLst>
    </dgm:pt>
    <dgm:pt modelId="{3167E91B-E928-496D-85F2-E784564856DA}" type="pres">
      <dgm:prSet presAssocID="{1687A71B-615E-40DD-8BCF-0C86AEE6A59C}" presName="spaceRect" presStyleCnt="0"/>
      <dgm:spPr/>
    </dgm:pt>
    <dgm:pt modelId="{F6FA1117-5937-4B64-8B8A-1FFB28AABD2D}" type="pres">
      <dgm:prSet presAssocID="{1687A71B-615E-40DD-8BCF-0C86AEE6A59C}" presName="parTx" presStyleLbl="revTx" presStyleIdx="0" presStyleCnt="6">
        <dgm:presLayoutVars>
          <dgm:chMax val="0"/>
          <dgm:chPref val="0"/>
        </dgm:presLayoutVars>
      </dgm:prSet>
      <dgm:spPr/>
    </dgm:pt>
    <dgm:pt modelId="{7193E8BC-A368-4A14-B5B6-F30BB00F4AB4}" type="pres">
      <dgm:prSet presAssocID="{2674134B-B12D-49F8-92F3-1D79F82522F1}" presName="sibTrans" presStyleCnt="0"/>
      <dgm:spPr/>
    </dgm:pt>
    <dgm:pt modelId="{F88DA1D6-6FE2-4807-83AD-008366BDA2CF}" type="pres">
      <dgm:prSet presAssocID="{C9F4C50B-0069-496F-9DA2-B9A48EBCBF78}" presName="compNode" presStyleCnt="0"/>
      <dgm:spPr/>
    </dgm:pt>
    <dgm:pt modelId="{46EBE301-C938-4F09-97AF-8A0A47CF35E2}" type="pres">
      <dgm:prSet presAssocID="{C9F4C50B-0069-496F-9DA2-B9A48EBCBF78}" presName="bgRect" presStyleLbl="bgShp" presStyleIdx="1" presStyleCnt="6"/>
      <dgm:spPr/>
    </dgm:pt>
    <dgm:pt modelId="{1706C704-5926-48EE-9C1C-A27DEC23FF35}" type="pres">
      <dgm:prSet presAssocID="{C9F4C50B-0069-496F-9DA2-B9A48EBCBF7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Organ"/>
        </a:ext>
      </dgm:extLst>
    </dgm:pt>
    <dgm:pt modelId="{44AF6C36-AC76-473E-9587-AAB8F5C794C9}" type="pres">
      <dgm:prSet presAssocID="{C9F4C50B-0069-496F-9DA2-B9A48EBCBF78}" presName="spaceRect" presStyleCnt="0"/>
      <dgm:spPr/>
    </dgm:pt>
    <dgm:pt modelId="{164D6BBE-BD68-4229-82F8-D477B9EB89BA}" type="pres">
      <dgm:prSet presAssocID="{C9F4C50B-0069-496F-9DA2-B9A48EBCBF78}" presName="parTx" presStyleLbl="revTx" presStyleIdx="1" presStyleCnt="6">
        <dgm:presLayoutVars>
          <dgm:chMax val="0"/>
          <dgm:chPref val="0"/>
        </dgm:presLayoutVars>
      </dgm:prSet>
      <dgm:spPr/>
    </dgm:pt>
    <dgm:pt modelId="{3B633AFA-1C9C-4727-9298-60B677660B8C}" type="pres">
      <dgm:prSet presAssocID="{739E07C2-2C31-4FB9-8BA4-0CB8E0806384}" presName="sibTrans" presStyleCnt="0"/>
      <dgm:spPr/>
    </dgm:pt>
    <dgm:pt modelId="{4AF8BF4E-D9D6-4E30-B655-386627EE21F7}" type="pres">
      <dgm:prSet presAssocID="{3B65422A-D77C-4603-BA0D-EF11315B0874}" presName="compNode" presStyleCnt="0"/>
      <dgm:spPr/>
    </dgm:pt>
    <dgm:pt modelId="{AF9E0D09-BFE0-49E4-A321-B7B93F431F22}" type="pres">
      <dgm:prSet presAssocID="{3B65422A-D77C-4603-BA0D-EF11315B0874}" presName="bgRect" presStyleLbl="bgShp" presStyleIdx="2" presStyleCnt="6"/>
      <dgm:spPr/>
    </dgm:pt>
    <dgm:pt modelId="{81A219BA-AAC2-4AC7-8D97-71A9E65D0F1D}" type="pres">
      <dgm:prSet presAssocID="{3B65422A-D77C-4603-BA0D-EF11315B087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DE3F56D8-BA2B-48E9-9970-B6643C9A6639}" type="pres">
      <dgm:prSet presAssocID="{3B65422A-D77C-4603-BA0D-EF11315B0874}" presName="spaceRect" presStyleCnt="0"/>
      <dgm:spPr/>
    </dgm:pt>
    <dgm:pt modelId="{C39DAB1E-87A7-4713-8626-AC1916600DF8}" type="pres">
      <dgm:prSet presAssocID="{3B65422A-D77C-4603-BA0D-EF11315B0874}" presName="parTx" presStyleLbl="revTx" presStyleIdx="2" presStyleCnt="6">
        <dgm:presLayoutVars>
          <dgm:chMax val="0"/>
          <dgm:chPref val="0"/>
        </dgm:presLayoutVars>
      </dgm:prSet>
      <dgm:spPr/>
    </dgm:pt>
    <dgm:pt modelId="{A4B1D1FD-EA04-4682-885A-6D76991030C0}" type="pres">
      <dgm:prSet presAssocID="{E6E2A1F5-AB80-4ACC-8F25-A1B451B5F026}" presName="sibTrans" presStyleCnt="0"/>
      <dgm:spPr/>
    </dgm:pt>
    <dgm:pt modelId="{02AB94CA-CAA3-4A98-9890-D141C50CDD7F}" type="pres">
      <dgm:prSet presAssocID="{4B95F681-2F30-4DCD-B525-9846DDE964F7}" presName="compNode" presStyleCnt="0"/>
      <dgm:spPr/>
    </dgm:pt>
    <dgm:pt modelId="{89118343-0898-431E-AA07-E15F97F57F11}" type="pres">
      <dgm:prSet presAssocID="{4B95F681-2F30-4DCD-B525-9846DDE964F7}" presName="bgRect" presStyleLbl="bgShp" presStyleIdx="3" presStyleCnt="6"/>
      <dgm:spPr/>
    </dgm:pt>
    <dgm:pt modelId="{1212348E-2C31-48F8-BBD5-150CC2612A70}" type="pres">
      <dgm:prSet presAssocID="{4B95F681-2F30-4DCD-B525-9846DDE964F7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ates"/>
        </a:ext>
      </dgm:extLst>
    </dgm:pt>
    <dgm:pt modelId="{3AB39264-79A9-4D99-BE98-3A193A1B8258}" type="pres">
      <dgm:prSet presAssocID="{4B95F681-2F30-4DCD-B525-9846DDE964F7}" presName="spaceRect" presStyleCnt="0"/>
      <dgm:spPr/>
    </dgm:pt>
    <dgm:pt modelId="{854B79D7-61E0-42FD-A50F-E8971CAA20AF}" type="pres">
      <dgm:prSet presAssocID="{4B95F681-2F30-4DCD-B525-9846DDE964F7}" presName="parTx" presStyleLbl="revTx" presStyleIdx="3" presStyleCnt="6">
        <dgm:presLayoutVars>
          <dgm:chMax val="0"/>
          <dgm:chPref val="0"/>
        </dgm:presLayoutVars>
      </dgm:prSet>
      <dgm:spPr/>
    </dgm:pt>
    <dgm:pt modelId="{19A0FBB1-1672-4F4C-83BC-6634908B536C}" type="pres">
      <dgm:prSet presAssocID="{6508879E-A80B-4DFB-ABFE-E6977654C901}" presName="sibTrans" presStyleCnt="0"/>
      <dgm:spPr/>
    </dgm:pt>
    <dgm:pt modelId="{254669FE-2C42-4241-8789-A39201939858}" type="pres">
      <dgm:prSet presAssocID="{5643F2C7-3C27-47C2-8E60-91F0E2A5FA24}" presName="compNode" presStyleCnt="0"/>
      <dgm:spPr/>
    </dgm:pt>
    <dgm:pt modelId="{18771DF1-1501-4D8E-9660-7C0AAD33D2FA}" type="pres">
      <dgm:prSet presAssocID="{5643F2C7-3C27-47C2-8E60-91F0E2A5FA24}" presName="bgRect" presStyleLbl="bgShp" presStyleIdx="4" presStyleCnt="6"/>
      <dgm:spPr/>
    </dgm:pt>
    <dgm:pt modelId="{604291E5-725A-451A-BD06-E834EA13815B}" type="pres">
      <dgm:prSet presAssocID="{5643F2C7-3C27-47C2-8E60-91F0E2A5FA24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nut"/>
        </a:ext>
      </dgm:extLst>
    </dgm:pt>
    <dgm:pt modelId="{C35EACC0-E918-4BF4-B8A5-6854F4A186C2}" type="pres">
      <dgm:prSet presAssocID="{5643F2C7-3C27-47C2-8E60-91F0E2A5FA24}" presName="spaceRect" presStyleCnt="0"/>
      <dgm:spPr/>
    </dgm:pt>
    <dgm:pt modelId="{C87AA911-9F5B-47CF-BC06-611B9F2A4EFC}" type="pres">
      <dgm:prSet presAssocID="{5643F2C7-3C27-47C2-8E60-91F0E2A5FA24}" presName="parTx" presStyleLbl="revTx" presStyleIdx="4" presStyleCnt="6">
        <dgm:presLayoutVars>
          <dgm:chMax val="0"/>
          <dgm:chPref val="0"/>
        </dgm:presLayoutVars>
      </dgm:prSet>
      <dgm:spPr/>
    </dgm:pt>
    <dgm:pt modelId="{63C05E08-48F0-4FA6-81A5-D4F878A859E3}" type="pres">
      <dgm:prSet presAssocID="{D33512A8-A968-43D9-BFE7-258FFA2F3530}" presName="sibTrans" presStyleCnt="0"/>
      <dgm:spPr/>
    </dgm:pt>
    <dgm:pt modelId="{5178F6D5-38B6-494F-A5EF-23182E9E3994}" type="pres">
      <dgm:prSet presAssocID="{0CAD220C-3CA3-48C4-B7C0-0BB2E43B8EEC}" presName="compNode" presStyleCnt="0"/>
      <dgm:spPr/>
    </dgm:pt>
    <dgm:pt modelId="{FAD2437E-8F62-42C3-8542-88DE185AADFA}" type="pres">
      <dgm:prSet presAssocID="{0CAD220C-3CA3-48C4-B7C0-0BB2E43B8EEC}" presName="bgRect" presStyleLbl="bgShp" presStyleIdx="5" presStyleCnt="6"/>
      <dgm:spPr/>
    </dgm:pt>
    <dgm:pt modelId="{413EDF0E-7220-4030-BA36-595B37275F37}" type="pres">
      <dgm:prSet presAssocID="{0CAD220C-3CA3-48C4-B7C0-0BB2E43B8EEC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cle Arm"/>
        </a:ext>
      </dgm:extLst>
    </dgm:pt>
    <dgm:pt modelId="{7D3FE2DE-FEE6-4EB2-8B33-7388BFC77522}" type="pres">
      <dgm:prSet presAssocID="{0CAD220C-3CA3-48C4-B7C0-0BB2E43B8EEC}" presName="spaceRect" presStyleCnt="0"/>
      <dgm:spPr/>
    </dgm:pt>
    <dgm:pt modelId="{B00F2133-2ABB-4885-B7D6-1E1ACEBEE57B}" type="pres">
      <dgm:prSet presAssocID="{0CAD220C-3CA3-48C4-B7C0-0BB2E43B8EEC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CF839F09-B587-482E-B00A-7395803951DC}" srcId="{593C4F7B-651D-4AC6-B189-2E411F966D3B}" destId="{C9F4C50B-0069-496F-9DA2-B9A48EBCBF78}" srcOrd="1" destOrd="0" parTransId="{1889C0E7-2FE0-4AF7-A126-AF48BDD5F921}" sibTransId="{739E07C2-2C31-4FB9-8BA4-0CB8E0806384}"/>
    <dgm:cxn modelId="{AF084A0D-7C10-4DC4-8D3C-11E419614E90}" srcId="{593C4F7B-651D-4AC6-B189-2E411F966D3B}" destId="{5643F2C7-3C27-47C2-8E60-91F0E2A5FA24}" srcOrd="4" destOrd="0" parTransId="{A2C98D17-3D73-4F09-BF55-4068F60ED430}" sibTransId="{D33512A8-A968-43D9-BFE7-258FFA2F3530}"/>
    <dgm:cxn modelId="{963B090F-3767-4DE9-9423-95E526EE9D75}" type="presOf" srcId="{3B65422A-D77C-4603-BA0D-EF11315B0874}" destId="{C39DAB1E-87A7-4713-8626-AC1916600DF8}" srcOrd="0" destOrd="0" presId="urn:microsoft.com/office/officeart/2018/2/layout/IconVerticalSolidList"/>
    <dgm:cxn modelId="{B9066A16-4A25-4F59-832B-A0C16F1A3F44}" srcId="{593C4F7B-651D-4AC6-B189-2E411F966D3B}" destId="{4B95F681-2F30-4DCD-B525-9846DDE964F7}" srcOrd="3" destOrd="0" parTransId="{D79ECEC8-2D72-47D2-BD4D-0064B3CE5354}" sibTransId="{6508879E-A80B-4DFB-ABFE-E6977654C901}"/>
    <dgm:cxn modelId="{AA339239-EB22-46D7-BC84-5FB0B7E46319}" type="presOf" srcId="{C9F4C50B-0069-496F-9DA2-B9A48EBCBF78}" destId="{164D6BBE-BD68-4229-82F8-D477B9EB89BA}" srcOrd="0" destOrd="0" presId="urn:microsoft.com/office/officeart/2018/2/layout/IconVerticalSolidList"/>
    <dgm:cxn modelId="{6BBD5C4C-CBD6-404A-AF51-7419E0B03893}" type="presOf" srcId="{4B95F681-2F30-4DCD-B525-9846DDE964F7}" destId="{854B79D7-61E0-42FD-A50F-E8971CAA20AF}" srcOrd="0" destOrd="0" presId="urn:microsoft.com/office/officeart/2018/2/layout/IconVerticalSolidList"/>
    <dgm:cxn modelId="{D9BBCF5A-FCD7-492A-AB5F-DDA8679AB5F4}" type="presOf" srcId="{0CAD220C-3CA3-48C4-B7C0-0BB2E43B8EEC}" destId="{B00F2133-2ABB-4885-B7D6-1E1ACEBEE57B}" srcOrd="0" destOrd="0" presId="urn:microsoft.com/office/officeart/2018/2/layout/IconVerticalSolidList"/>
    <dgm:cxn modelId="{8A35566E-D9F8-41D3-A55C-ECA90CE65812}" srcId="{593C4F7B-651D-4AC6-B189-2E411F966D3B}" destId="{1687A71B-615E-40DD-8BCF-0C86AEE6A59C}" srcOrd="0" destOrd="0" parTransId="{4FB23ABE-2849-4058-BC4B-60A785CAC91C}" sibTransId="{2674134B-B12D-49F8-92F3-1D79F82522F1}"/>
    <dgm:cxn modelId="{8376AC76-90D4-4D98-9506-1484488F293B}" type="presOf" srcId="{593C4F7B-651D-4AC6-B189-2E411F966D3B}" destId="{9883345B-AA4E-42D3-B62D-7D5943B9706B}" srcOrd="0" destOrd="0" presId="urn:microsoft.com/office/officeart/2018/2/layout/IconVerticalSolidList"/>
    <dgm:cxn modelId="{4787788F-AE96-4C7F-83CE-2CFD78F09FFB}" srcId="{593C4F7B-651D-4AC6-B189-2E411F966D3B}" destId="{3B65422A-D77C-4603-BA0D-EF11315B0874}" srcOrd="2" destOrd="0" parTransId="{926E3682-380D-4593-A8DF-8B715BD291B3}" sibTransId="{E6E2A1F5-AB80-4ACC-8F25-A1B451B5F026}"/>
    <dgm:cxn modelId="{11360CF4-78A7-4F03-BF87-D1D82239548C}" srcId="{593C4F7B-651D-4AC6-B189-2E411F966D3B}" destId="{0CAD220C-3CA3-48C4-B7C0-0BB2E43B8EEC}" srcOrd="5" destOrd="0" parTransId="{FCB14C0B-7C58-493A-9000-458C62ED816B}" sibTransId="{CC30B8B1-6D38-4F57-A48C-B71BDE0A1842}"/>
    <dgm:cxn modelId="{F440FCFA-F7FB-44E7-8293-91F059362C4F}" type="presOf" srcId="{5643F2C7-3C27-47C2-8E60-91F0E2A5FA24}" destId="{C87AA911-9F5B-47CF-BC06-611B9F2A4EFC}" srcOrd="0" destOrd="0" presId="urn:microsoft.com/office/officeart/2018/2/layout/IconVerticalSolidList"/>
    <dgm:cxn modelId="{26642CFD-5AAB-4178-8A0F-4FEB87E896D2}" type="presOf" srcId="{1687A71B-615E-40DD-8BCF-0C86AEE6A59C}" destId="{F6FA1117-5937-4B64-8B8A-1FFB28AABD2D}" srcOrd="0" destOrd="0" presId="urn:microsoft.com/office/officeart/2018/2/layout/IconVerticalSolidList"/>
    <dgm:cxn modelId="{466224D5-BD10-4DCF-B579-5CE64429EF4E}" type="presParOf" srcId="{9883345B-AA4E-42D3-B62D-7D5943B9706B}" destId="{AEEF0EA7-93F9-49E7-8EBD-4523BBD7EFAB}" srcOrd="0" destOrd="0" presId="urn:microsoft.com/office/officeart/2018/2/layout/IconVerticalSolidList"/>
    <dgm:cxn modelId="{9D515D98-E6A3-4927-B022-93087BF84C1B}" type="presParOf" srcId="{AEEF0EA7-93F9-49E7-8EBD-4523BBD7EFAB}" destId="{37626816-047A-49A8-A620-825EBD7417AC}" srcOrd="0" destOrd="0" presId="urn:microsoft.com/office/officeart/2018/2/layout/IconVerticalSolidList"/>
    <dgm:cxn modelId="{E3E224F1-8D5A-4634-A5B0-262B42A0AEB2}" type="presParOf" srcId="{AEEF0EA7-93F9-49E7-8EBD-4523BBD7EFAB}" destId="{55F73A40-E21D-4FC3-BB10-BFEA1DB96EDC}" srcOrd="1" destOrd="0" presId="urn:microsoft.com/office/officeart/2018/2/layout/IconVerticalSolidList"/>
    <dgm:cxn modelId="{481448DA-A6EE-4885-B922-69F3FFC3B2CB}" type="presParOf" srcId="{AEEF0EA7-93F9-49E7-8EBD-4523BBD7EFAB}" destId="{3167E91B-E928-496D-85F2-E784564856DA}" srcOrd="2" destOrd="0" presId="urn:microsoft.com/office/officeart/2018/2/layout/IconVerticalSolidList"/>
    <dgm:cxn modelId="{D3B984F7-155D-43C8-B11A-02FABD649E2D}" type="presParOf" srcId="{AEEF0EA7-93F9-49E7-8EBD-4523BBD7EFAB}" destId="{F6FA1117-5937-4B64-8B8A-1FFB28AABD2D}" srcOrd="3" destOrd="0" presId="urn:microsoft.com/office/officeart/2018/2/layout/IconVerticalSolidList"/>
    <dgm:cxn modelId="{716CC757-C56F-470D-99C6-6061AB143ED8}" type="presParOf" srcId="{9883345B-AA4E-42D3-B62D-7D5943B9706B}" destId="{7193E8BC-A368-4A14-B5B6-F30BB00F4AB4}" srcOrd="1" destOrd="0" presId="urn:microsoft.com/office/officeart/2018/2/layout/IconVerticalSolidList"/>
    <dgm:cxn modelId="{4DA9F312-DF86-4D79-8F88-278C58644B4C}" type="presParOf" srcId="{9883345B-AA4E-42D3-B62D-7D5943B9706B}" destId="{F88DA1D6-6FE2-4807-83AD-008366BDA2CF}" srcOrd="2" destOrd="0" presId="urn:microsoft.com/office/officeart/2018/2/layout/IconVerticalSolidList"/>
    <dgm:cxn modelId="{75C158DE-F35E-4567-9DA3-1C2F3CD983F2}" type="presParOf" srcId="{F88DA1D6-6FE2-4807-83AD-008366BDA2CF}" destId="{46EBE301-C938-4F09-97AF-8A0A47CF35E2}" srcOrd="0" destOrd="0" presId="urn:microsoft.com/office/officeart/2018/2/layout/IconVerticalSolidList"/>
    <dgm:cxn modelId="{4AB052C4-2EB6-40D8-98B0-2B7F4361A559}" type="presParOf" srcId="{F88DA1D6-6FE2-4807-83AD-008366BDA2CF}" destId="{1706C704-5926-48EE-9C1C-A27DEC23FF35}" srcOrd="1" destOrd="0" presId="urn:microsoft.com/office/officeart/2018/2/layout/IconVerticalSolidList"/>
    <dgm:cxn modelId="{ECB948C4-857A-49CB-A9B9-2F89B56B98D5}" type="presParOf" srcId="{F88DA1D6-6FE2-4807-83AD-008366BDA2CF}" destId="{44AF6C36-AC76-473E-9587-AAB8F5C794C9}" srcOrd="2" destOrd="0" presId="urn:microsoft.com/office/officeart/2018/2/layout/IconVerticalSolidList"/>
    <dgm:cxn modelId="{D9BE6154-BAE2-442A-9CD9-B3E54647D024}" type="presParOf" srcId="{F88DA1D6-6FE2-4807-83AD-008366BDA2CF}" destId="{164D6BBE-BD68-4229-82F8-D477B9EB89BA}" srcOrd="3" destOrd="0" presId="urn:microsoft.com/office/officeart/2018/2/layout/IconVerticalSolidList"/>
    <dgm:cxn modelId="{C4AF1A88-F7F3-4AFA-8691-CEF51CB61C6E}" type="presParOf" srcId="{9883345B-AA4E-42D3-B62D-7D5943B9706B}" destId="{3B633AFA-1C9C-4727-9298-60B677660B8C}" srcOrd="3" destOrd="0" presId="urn:microsoft.com/office/officeart/2018/2/layout/IconVerticalSolidList"/>
    <dgm:cxn modelId="{4071C247-3ADF-4B1E-B615-7B4D34263509}" type="presParOf" srcId="{9883345B-AA4E-42D3-B62D-7D5943B9706B}" destId="{4AF8BF4E-D9D6-4E30-B655-386627EE21F7}" srcOrd="4" destOrd="0" presId="urn:microsoft.com/office/officeart/2018/2/layout/IconVerticalSolidList"/>
    <dgm:cxn modelId="{2B2FE81B-C5A0-44AE-94A6-133D7F385595}" type="presParOf" srcId="{4AF8BF4E-D9D6-4E30-B655-386627EE21F7}" destId="{AF9E0D09-BFE0-49E4-A321-B7B93F431F22}" srcOrd="0" destOrd="0" presId="urn:microsoft.com/office/officeart/2018/2/layout/IconVerticalSolidList"/>
    <dgm:cxn modelId="{38F77C00-FCB3-4E13-8D37-DED425BC167A}" type="presParOf" srcId="{4AF8BF4E-D9D6-4E30-B655-386627EE21F7}" destId="{81A219BA-AAC2-4AC7-8D97-71A9E65D0F1D}" srcOrd="1" destOrd="0" presId="urn:microsoft.com/office/officeart/2018/2/layout/IconVerticalSolidList"/>
    <dgm:cxn modelId="{6E898B16-CB41-41FB-85EF-8FE6DAE2077A}" type="presParOf" srcId="{4AF8BF4E-D9D6-4E30-B655-386627EE21F7}" destId="{DE3F56D8-BA2B-48E9-9970-B6643C9A6639}" srcOrd="2" destOrd="0" presId="urn:microsoft.com/office/officeart/2018/2/layout/IconVerticalSolidList"/>
    <dgm:cxn modelId="{645600FE-0409-4971-9347-F9D30D3ECA6B}" type="presParOf" srcId="{4AF8BF4E-D9D6-4E30-B655-386627EE21F7}" destId="{C39DAB1E-87A7-4713-8626-AC1916600DF8}" srcOrd="3" destOrd="0" presId="urn:microsoft.com/office/officeart/2018/2/layout/IconVerticalSolidList"/>
    <dgm:cxn modelId="{449C8C2B-C482-47F6-8612-51AC25A6892C}" type="presParOf" srcId="{9883345B-AA4E-42D3-B62D-7D5943B9706B}" destId="{A4B1D1FD-EA04-4682-885A-6D76991030C0}" srcOrd="5" destOrd="0" presId="urn:microsoft.com/office/officeart/2018/2/layout/IconVerticalSolidList"/>
    <dgm:cxn modelId="{A6A30739-40D1-484F-9225-F9D9C83AD89E}" type="presParOf" srcId="{9883345B-AA4E-42D3-B62D-7D5943B9706B}" destId="{02AB94CA-CAA3-4A98-9890-D141C50CDD7F}" srcOrd="6" destOrd="0" presId="urn:microsoft.com/office/officeart/2018/2/layout/IconVerticalSolidList"/>
    <dgm:cxn modelId="{DAD95D75-83AF-440F-A666-2A07C47366AE}" type="presParOf" srcId="{02AB94CA-CAA3-4A98-9890-D141C50CDD7F}" destId="{89118343-0898-431E-AA07-E15F97F57F11}" srcOrd="0" destOrd="0" presId="urn:microsoft.com/office/officeart/2018/2/layout/IconVerticalSolidList"/>
    <dgm:cxn modelId="{10BB2609-AF30-4F2E-A459-FB942EE5619C}" type="presParOf" srcId="{02AB94CA-CAA3-4A98-9890-D141C50CDD7F}" destId="{1212348E-2C31-48F8-BBD5-150CC2612A70}" srcOrd="1" destOrd="0" presId="urn:microsoft.com/office/officeart/2018/2/layout/IconVerticalSolidList"/>
    <dgm:cxn modelId="{CB009CC1-3467-4500-A7A3-212CA0790951}" type="presParOf" srcId="{02AB94CA-CAA3-4A98-9890-D141C50CDD7F}" destId="{3AB39264-79A9-4D99-BE98-3A193A1B8258}" srcOrd="2" destOrd="0" presId="urn:microsoft.com/office/officeart/2018/2/layout/IconVerticalSolidList"/>
    <dgm:cxn modelId="{67400BCD-8EB8-4C09-B267-637BE59B6343}" type="presParOf" srcId="{02AB94CA-CAA3-4A98-9890-D141C50CDD7F}" destId="{854B79D7-61E0-42FD-A50F-E8971CAA20AF}" srcOrd="3" destOrd="0" presId="urn:microsoft.com/office/officeart/2018/2/layout/IconVerticalSolidList"/>
    <dgm:cxn modelId="{8834F983-1B28-43FA-88A8-15EFFE22C0CF}" type="presParOf" srcId="{9883345B-AA4E-42D3-B62D-7D5943B9706B}" destId="{19A0FBB1-1672-4F4C-83BC-6634908B536C}" srcOrd="7" destOrd="0" presId="urn:microsoft.com/office/officeart/2018/2/layout/IconVerticalSolidList"/>
    <dgm:cxn modelId="{A2E9331E-D013-4F4D-8F60-3E521E090543}" type="presParOf" srcId="{9883345B-AA4E-42D3-B62D-7D5943B9706B}" destId="{254669FE-2C42-4241-8789-A39201939858}" srcOrd="8" destOrd="0" presId="urn:microsoft.com/office/officeart/2018/2/layout/IconVerticalSolidList"/>
    <dgm:cxn modelId="{73D48964-AE61-4278-8AF7-B8006B358EE0}" type="presParOf" srcId="{254669FE-2C42-4241-8789-A39201939858}" destId="{18771DF1-1501-4D8E-9660-7C0AAD33D2FA}" srcOrd="0" destOrd="0" presId="urn:microsoft.com/office/officeart/2018/2/layout/IconVerticalSolidList"/>
    <dgm:cxn modelId="{5B815D0C-3AB2-47E0-9416-53B8D5AF2BC6}" type="presParOf" srcId="{254669FE-2C42-4241-8789-A39201939858}" destId="{604291E5-725A-451A-BD06-E834EA13815B}" srcOrd="1" destOrd="0" presId="urn:microsoft.com/office/officeart/2018/2/layout/IconVerticalSolidList"/>
    <dgm:cxn modelId="{2ADEACDB-48AF-4ED1-8258-C122FEF60C03}" type="presParOf" srcId="{254669FE-2C42-4241-8789-A39201939858}" destId="{C35EACC0-E918-4BF4-B8A5-6854F4A186C2}" srcOrd="2" destOrd="0" presId="urn:microsoft.com/office/officeart/2018/2/layout/IconVerticalSolidList"/>
    <dgm:cxn modelId="{570DE8FD-4A37-4FDE-9D47-5F3D9A98FEB9}" type="presParOf" srcId="{254669FE-2C42-4241-8789-A39201939858}" destId="{C87AA911-9F5B-47CF-BC06-611B9F2A4EFC}" srcOrd="3" destOrd="0" presId="urn:microsoft.com/office/officeart/2018/2/layout/IconVerticalSolidList"/>
    <dgm:cxn modelId="{A619ABA1-D682-4423-83CC-C076B5F1DF36}" type="presParOf" srcId="{9883345B-AA4E-42D3-B62D-7D5943B9706B}" destId="{63C05E08-48F0-4FA6-81A5-D4F878A859E3}" srcOrd="9" destOrd="0" presId="urn:microsoft.com/office/officeart/2018/2/layout/IconVerticalSolidList"/>
    <dgm:cxn modelId="{81E18977-E522-4BB0-8F81-06C70EE12740}" type="presParOf" srcId="{9883345B-AA4E-42D3-B62D-7D5943B9706B}" destId="{5178F6D5-38B6-494F-A5EF-23182E9E3994}" srcOrd="10" destOrd="0" presId="urn:microsoft.com/office/officeart/2018/2/layout/IconVerticalSolidList"/>
    <dgm:cxn modelId="{42C46E61-53C9-4D00-BA89-0AD3ED645C29}" type="presParOf" srcId="{5178F6D5-38B6-494F-A5EF-23182E9E3994}" destId="{FAD2437E-8F62-42C3-8542-88DE185AADFA}" srcOrd="0" destOrd="0" presId="urn:microsoft.com/office/officeart/2018/2/layout/IconVerticalSolidList"/>
    <dgm:cxn modelId="{928E2B60-A269-457E-94E9-5EF517C407AD}" type="presParOf" srcId="{5178F6D5-38B6-494F-A5EF-23182E9E3994}" destId="{413EDF0E-7220-4030-BA36-595B37275F37}" srcOrd="1" destOrd="0" presId="urn:microsoft.com/office/officeart/2018/2/layout/IconVerticalSolidList"/>
    <dgm:cxn modelId="{AA91EFF9-DE21-4FE4-89F2-5AE87BEFF1B6}" type="presParOf" srcId="{5178F6D5-38B6-494F-A5EF-23182E9E3994}" destId="{7D3FE2DE-FEE6-4EB2-8B33-7388BFC77522}" srcOrd="2" destOrd="0" presId="urn:microsoft.com/office/officeart/2018/2/layout/IconVerticalSolidList"/>
    <dgm:cxn modelId="{873C6369-74B7-412C-8A20-32FE1D4869B1}" type="presParOf" srcId="{5178F6D5-38B6-494F-A5EF-23182E9E3994}" destId="{B00F2133-2ABB-4885-B7D6-1E1ACEBEE57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A56FA2-A6EA-4D27-8CA0-4E7C2CCBC75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5DABF37-9593-4974-B7D6-F1BBB1C41A4E}">
      <dgm:prSet/>
      <dgm:spPr/>
      <dgm:t>
        <a:bodyPr/>
        <a:lstStyle/>
        <a:p>
          <a:pPr>
            <a:defRPr cap="all"/>
          </a:pPr>
          <a:r>
            <a:rPr lang="en-US"/>
            <a:t>Stick to a routine</a:t>
          </a:r>
        </a:p>
      </dgm:t>
    </dgm:pt>
    <dgm:pt modelId="{662C4547-240B-49E6-B9B0-7EEFE1E0E3AF}" type="parTrans" cxnId="{F2B4D7A3-721A-4850-9C9C-3DD652302195}">
      <dgm:prSet/>
      <dgm:spPr/>
      <dgm:t>
        <a:bodyPr/>
        <a:lstStyle/>
        <a:p>
          <a:endParaRPr lang="en-US"/>
        </a:p>
      </dgm:t>
    </dgm:pt>
    <dgm:pt modelId="{7B319F64-6B03-4D11-AA23-998397B2E413}" type="sibTrans" cxnId="{F2B4D7A3-721A-4850-9C9C-3DD652302195}">
      <dgm:prSet/>
      <dgm:spPr/>
      <dgm:t>
        <a:bodyPr/>
        <a:lstStyle/>
        <a:p>
          <a:endParaRPr lang="en-US"/>
        </a:p>
      </dgm:t>
    </dgm:pt>
    <dgm:pt modelId="{3E5FBF19-F0B0-492E-A0D1-0761F5457680}">
      <dgm:prSet/>
      <dgm:spPr/>
      <dgm:t>
        <a:bodyPr/>
        <a:lstStyle/>
        <a:p>
          <a:pPr>
            <a:defRPr cap="all"/>
          </a:pPr>
          <a:r>
            <a:rPr lang="en-US"/>
            <a:t>Use a social support network</a:t>
          </a:r>
        </a:p>
      </dgm:t>
    </dgm:pt>
    <dgm:pt modelId="{5F3C25D2-461E-40C2-89C9-615C4E99F8F6}" type="parTrans" cxnId="{32D71F2D-5535-4834-AFCB-B00755C6216F}">
      <dgm:prSet/>
      <dgm:spPr/>
      <dgm:t>
        <a:bodyPr/>
        <a:lstStyle/>
        <a:p>
          <a:endParaRPr lang="en-US"/>
        </a:p>
      </dgm:t>
    </dgm:pt>
    <dgm:pt modelId="{76A2BCF3-9982-4876-B373-72A71A736794}" type="sibTrans" cxnId="{32D71F2D-5535-4834-AFCB-B00755C6216F}">
      <dgm:prSet/>
      <dgm:spPr/>
      <dgm:t>
        <a:bodyPr/>
        <a:lstStyle/>
        <a:p>
          <a:endParaRPr lang="en-US"/>
        </a:p>
      </dgm:t>
    </dgm:pt>
    <dgm:pt modelId="{14EE1A79-F43E-4A9F-9A0A-88A011A18CDC}">
      <dgm:prSet/>
      <dgm:spPr/>
      <dgm:t>
        <a:bodyPr/>
        <a:lstStyle/>
        <a:p>
          <a:pPr>
            <a:defRPr cap="all"/>
          </a:pPr>
          <a:r>
            <a:rPr lang="en-US"/>
            <a:t>Recognize and handle stress</a:t>
          </a:r>
        </a:p>
      </dgm:t>
    </dgm:pt>
    <dgm:pt modelId="{61C2C727-8B28-40A0-B93E-EDDAE680B6EA}" type="parTrans" cxnId="{EC92BEAC-510B-422A-8886-75AAE4DDD117}">
      <dgm:prSet/>
      <dgm:spPr/>
      <dgm:t>
        <a:bodyPr/>
        <a:lstStyle/>
        <a:p>
          <a:endParaRPr lang="en-US"/>
        </a:p>
      </dgm:t>
    </dgm:pt>
    <dgm:pt modelId="{9350E16C-EFFA-4718-9BCD-7D40D2E06105}" type="sibTrans" cxnId="{EC92BEAC-510B-422A-8886-75AAE4DDD117}">
      <dgm:prSet/>
      <dgm:spPr/>
      <dgm:t>
        <a:bodyPr/>
        <a:lstStyle/>
        <a:p>
          <a:endParaRPr lang="en-US"/>
        </a:p>
      </dgm:t>
    </dgm:pt>
    <dgm:pt modelId="{1A4196FC-5C13-410C-9205-8994066DEEA3}">
      <dgm:prSet/>
      <dgm:spPr/>
      <dgm:t>
        <a:bodyPr/>
        <a:lstStyle/>
        <a:p>
          <a:pPr>
            <a:defRPr cap="all"/>
          </a:pPr>
          <a:r>
            <a:rPr lang="en-US"/>
            <a:t>Create realistic goals </a:t>
          </a:r>
        </a:p>
      </dgm:t>
    </dgm:pt>
    <dgm:pt modelId="{50293EF8-A2DB-4AED-A441-3C0F6910CAE7}" type="parTrans" cxnId="{F8C43804-DC06-4DBB-B658-CD81650E20DA}">
      <dgm:prSet/>
      <dgm:spPr/>
      <dgm:t>
        <a:bodyPr/>
        <a:lstStyle/>
        <a:p>
          <a:endParaRPr lang="en-US"/>
        </a:p>
      </dgm:t>
    </dgm:pt>
    <dgm:pt modelId="{1767D5E3-A9D8-4742-8079-FA4041F8CEFE}" type="sibTrans" cxnId="{F8C43804-DC06-4DBB-B658-CD81650E20DA}">
      <dgm:prSet/>
      <dgm:spPr/>
      <dgm:t>
        <a:bodyPr/>
        <a:lstStyle/>
        <a:p>
          <a:endParaRPr lang="en-US"/>
        </a:p>
      </dgm:t>
    </dgm:pt>
    <dgm:pt modelId="{2DDF8F13-FBA4-43D7-ADAA-E625F807DD70}" type="pres">
      <dgm:prSet presAssocID="{F8A56FA2-A6EA-4D27-8CA0-4E7C2CCBC75B}" presName="root" presStyleCnt="0">
        <dgm:presLayoutVars>
          <dgm:dir/>
          <dgm:resizeHandles val="exact"/>
        </dgm:presLayoutVars>
      </dgm:prSet>
      <dgm:spPr/>
    </dgm:pt>
    <dgm:pt modelId="{2A12FD30-9715-4C9B-AE79-A0EF86CDDE37}" type="pres">
      <dgm:prSet presAssocID="{15DABF37-9593-4974-B7D6-F1BBB1C41A4E}" presName="compNode" presStyleCnt="0"/>
      <dgm:spPr/>
    </dgm:pt>
    <dgm:pt modelId="{AB0E618E-6BA1-414A-A040-8EB55B3578EA}" type="pres">
      <dgm:prSet presAssocID="{15DABF37-9593-4974-B7D6-F1BBB1C41A4E}" presName="iconBgRect" presStyleLbl="bgShp" presStyleIdx="0" presStyleCnt="4"/>
      <dgm:spPr/>
    </dgm:pt>
    <dgm:pt modelId="{1652F107-E2EB-496A-ABDC-050C4BE07058}" type="pres">
      <dgm:prSet presAssocID="{15DABF37-9593-4974-B7D6-F1BBB1C41A4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ymnast - Rings"/>
        </a:ext>
      </dgm:extLst>
    </dgm:pt>
    <dgm:pt modelId="{7C83D269-597F-4D28-B18F-411D27D54FE5}" type="pres">
      <dgm:prSet presAssocID="{15DABF37-9593-4974-B7D6-F1BBB1C41A4E}" presName="spaceRect" presStyleCnt="0"/>
      <dgm:spPr/>
    </dgm:pt>
    <dgm:pt modelId="{E9396122-F478-4710-AFC1-F7FE3FCEEA8E}" type="pres">
      <dgm:prSet presAssocID="{15DABF37-9593-4974-B7D6-F1BBB1C41A4E}" presName="textRect" presStyleLbl="revTx" presStyleIdx="0" presStyleCnt="4">
        <dgm:presLayoutVars>
          <dgm:chMax val="1"/>
          <dgm:chPref val="1"/>
        </dgm:presLayoutVars>
      </dgm:prSet>
      <dgm:spPr/>
    </dgm:pt>
    <dgm:pt modelId="{EB5F8854-8966-4F92-9118-4942B4B606A5}" type="pres">
      <dgm:prSet presAssocID="{7B319F64-6B03-4D11-AA23-998397B2E413}" presName="sibTrans" presStyleCnt="0"/>
      <dgm:spPr/>
    </dgm:pt>
    <dgm:pt modelId="{F1066539-258C-46E4-8EAF-630F1DDC10F4}" type="pres">
      <dgm:prSet presAssocID="{3E5FBF19-F0B0-492E-A0D1-0761F5457680}" presName="compNode" presStyleCnt="0"/>
      <dgm:spPr/>
    </dgm:pt>
    <dgm:pt modelId="{FFBCC924-7228-4EC4-98AA-200C369AFF71}" type="pres">
      <dgm:prSet presAssocID="{3E5FBF19-F0B0-492E-A0D1-0761F5457680}" presName="iconBgRect" presStyleLbl="bgShp" presStyleIdx="1" presStyleCnt="4"/>
      <dgm:spPr/>
    </dgm:pt>
    <dgm:pt modelId="{FDE0ACC9-435C-4348-AD68-CAC2E1F10028}" type="pres">
      <dgm:prSet presAssocID="{3E5FBF19-F0B0-492E-A0D1-0761F545768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7244FE07-9204-4DE6-B974-38DA3AAA73FD}" type="pres">
      <dgm:prSet presAssocID="{3E5FBF19-F0B0-492E-A0D1-0761F5457680}" presName="spaceRect" presStyleCnt="0"/>
      <dgm:spPr/>
    </dgm:pt>
    <dgm:pt modelId="{65545B5B-565B-4CD7-83B7-9CC0EFD9A9DE}" type="pres">
      <dgm:prSet presAssocID="{3E5FBF19-F0B0-492E-A0D1-0761F5457680}" presName="textRect" presStyleLbl="revTx" presStyleIdx="1" presStyleCnt="4">
        <dgm:presLayoutVars>
          <dgm:chMax val="1"/>
          <dgm:chPref val="1"/>
        </dgm:presLayoutVars>
      </dgm:prSet>
      <dgm:spPr/>
    </dgm:pt>
    <dgm:pt modelId="{3A13A6DC-1C90-455F-A5C7-F04ABF21E236}" type="pres">
      <dgm:prSet presAssocID="{76A2BCF3-9982-4876-B373-72A71A736794}" presName="sibTrans" presStyleCnt="0"/>
      <dgm:spPr/>
    </dgm:pt>
    <dgm:pt modelId="{31A5423F-01C1-4486-B692-F5338F08EEB9}" type="pres">
      <dgm:prSet presAssocID="{14EE1A79-F43E-4A9F-9A0A-88A011A18CDC}" presName="compNode" presStyleCnt="0"/>
      <dgm:spPr/>
    </dgm:pt>
    <dgm:pt modelId="{F39323A6-AD41-462A-9FB8-78CC2DAE2C81}" type="pres">
      <dgm:prSet presAssocID="{14EE1A79-F43E-4A9F-9A0A-88A011A18CDC}" presName="iconBgRect" presStyleLbl="bgShp" presStyleIdx="2" presStyleCnt="4"/>
      <dgm:spPr/>
    </dgm:pt>
    <dgm:pt modelId="{7FFB2C75-8543-47CC-8A35-9FD0C0FEBDFF}" type="pres">
      <dgm:prSet presAssocID="{14EE1A79-F43E-4A9F-9A0A-88A011A18CD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9598B2AB-6144-4E5F-871E-95B3CDE65336}" type="pres">
      <dgm:prSet presAssocID="{14EE1A79-F43E-4A9F-9A0A-88A011A18CDC}" presName="spaceRect" presStyleCnt="0"/>
      <dgm:spPr/>
    </dgm:pt>
    <dgm:pt modelId="{E9234C20-0269-44B2-A54C-BDBE4327013D}" type="pres">
      <dgm:prSet presAssocID="{14EE1A79-F43E-4A9F-9A0A-88A011A18CDC}" presName="textRect" presStyleLbl="revTx" presStyleIdx="2" presStyleCnt="4">
        <dgm:presLayoutVars>
          <dgm:chMax val="1"/>
          <dgm:chPref val="1"/>
        </dgm:presLayoutVars>
      </dgm:prSet>
      <dgm:spPr/>
    </dgm:pt>
    <dgm:pt modelId="{762B010A-A508-40F4-9F3A-294B3802A387}" type="pres">
      <dgm:prSet presAssocID="{9350E16C-EFFA-4718-9BCD-7D40D2E06105}" presName="sibTrans" presStyleCnt="0"/>
      <dgm:spPr/>
    </dgm:pt>
    <dgm:pt modelId="{0DAC8BFA-FF73-4AAF-9882-E3D4116A731A}" type="pres">
      <dgm:prSet presAssocID="{1A4196FC-5C13-410C-9205-8994066DEEA3}" presName="compNode" presStyleCnt="0"/>
      <dgm:spPr/>
    </dgm:pt>
    <dgm:pt modelId="{1A8D46B2-FFE3-41F8-B4FE-F8CFAF1E0A03}" type="pres">
      <dgm:prSet presAssocID="{1A4196FC-5C13-410C-9205-8994066DEEA3}" presName="iconBgRect" presStyleLbl="bgShp" presStyleIdx="3" presStyleCnt="4"/>
      <dgm:spPr/>
    </dgm:pt>
    <dgm:pt modelId="{49E12942-035F-455F-A5D1-E8CDB11CC2BD}" type="pres">
      <dgm:prSet presAssocID="{1A4196FC-5C13-410C-9205-8994066DEEA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1D110612-C877-4273-98BF-99E04BA56D17}" type="pres">
      <dgm:prSet presAssocID="{1A4196FC-5C13-410C-9205-8994066DEEA3}" presName="spaceRect" presStyleCnt="0"/>
      <dgm:spPr/>
    </dgm:pt>
    <dgm:pt modelId="{606CACC8-786F-4AC1-BC2D-552978D7F1D1}" type="pres">
      <dgm:prSet presAssocID="{1A4196FC-5C13-410C-9205-8994066DEEA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8C43804-DC06-4DBB-B658-CD81650E20DA}" srcId="{F8A56FA2-A6EA-4D27-8CA0-4E7C2CCBC75B}" destId="{1A4196FC-5C13-410C-9205-8994066DEEA3}" srcOrd="3" destOrd="0" parTransId="{50293EF8-A2DB-4AED-A441-3C0F6910CAE7}" sibTransId="{1767D5E3-A9D8-4742-8079-FA4041F8CEFE}"/>
    <dgm:cxn modelId="{7463CE05-7F84-4A43-B7AD-6BB216FB9BE5}" type="presOf" srcId="{14EE1A79-F43E-4A9F-9A0A-88A011A18CDC}" destId="{E9234C20-0269-44B2-A54C-BDBE4327013D}" srcOrd="0" destOrd="0" presId="urn:microsoft.com/office/officeart/2018/5/layout/IconCircleLabelList"/>
    <dgm:cxn modelId="{32D71F2D-5535-4834-AFCB-B00755C6216F}" srcId="{F8A56FA2-A6EA-4D27-8CA0-4E7C2CCBC75B}" destId="{3E5FBF19-F0B0-492E-A0D1-0761F5457680}" srcOrd="1" destOrd="0" parTransId="{5F3C25D2-461E-40C2-89C9-615C4E99F8F6}" sibTransId="{76A2BCF3-9982-4876-B373-72A71A736794}"/>
    <dgm:cxn modelId="{9757F145-5351-4E36-A891-14C5E4720CC7}" type="presOf" srcId="{F8A56FA2-A6EA-4D27-8CA0-4E7C2CCBC75B}" destId="{2DDF8F13-FBA4-43D7-ADAA-E625F807DD70}" srcOrd="0" destOrd="0" presId="urn:microsoft.com/office/officeart/2018/5/layout/IconCircleLabelList"/>
    <dgm:cxn modelId="{4E748A47-E324-4BD8-B75D-D8B1340C31B2}" type="presOf" srcId="{3E5FBF19-F0B0-492E-A0D1-0761F5457680}" destId="{65545B5B-565B-4CD7-83B7-9CC0EFD9A9DE}" srcOrd="0" destOrd="0" presId="urn:microsoft.com/office/officeart/2018/5/layout/IconCircleLabelList"/>
    <dgm:cxn modelId="{DE05EC8D-9D73-4F4F-99F1-08CDD20E7B65}" type="presOf" srcId="{15DABF37-9593-4974-B7D6-F1BBB1C41A4E}" destId="{E9396122-F478-4710-AFC1-F7FE3FCEEA8E}" srcOrd="0" destOrd="0" presId="urn:microsoft.com/office/officeart/2018/5/layout/IconCircleLabelList"/>
    <dgm:cxn modelId="{F2B4D7A3-721A-4850-9C9C-3DD652302195}" srcId="{F8A56FA2-A6EA-4D27-8CA0-4E7C2CCBC75B}" destId="{15DABF37-9593-4974-B7D6-F1BBB1C41A4E}" srcOrd="0" destOrd="0" parTransId="{662C4547-240B-49E6-B9B0-7EEFE1E0E3AF}" sibTransId="{7B319F64-6B03-4D11-AA23-998397B2E413}"/>
    <dgm:cxn modelId="{EC92BEAC-510B-422A-8886-75AAE4DDD117}" srcId="{F8A56FA2-A6EA-4D27-8CA0-4E7C2CCBC75B}" destId="{14EE1A79-F43E-4A9F-9A0A-88A011A18CDC}" srcOrd="2" destOrd="0" parTransId="{61C2C727-8B28-40A0-B93E-EDDAE680B6EA}" sibTransId="{9350E16C-EFFA-4718-9BCD-7D40D2E06105}"/>
    <dgm:cxn modelId="{2AA90BF4-7503-4101-99EA-C0C5E80E2C0F}" type="presOf" srcId="{1A4196FC-5C13-410C-9205-8994066DEEA3}" destId="{606CACC8-786F-4AC1-BC2D-552978D7F1D1}" srcOrd="0" destOrd="0" presId="urn:microsoft.com/office/officeart/2018/5/layout/IconCircleLabelList"/>
    <dgm:cxn modelId="{DB8D2B21-F754-426B-B761-E770120BE5C1}" type="presParOf" srcId="{2DDF8F13-FBA4-43D7-ADAA-E625F807DD70}" destId="{2A12FD30-9715-4C9B-AE79-A0EF86CDDE37}" srcOrd="0" destOrd="0" presId="urn:microsoft.com/office/officeart/2018/5/layout/IconCircleLabelList"/>
    <dgm:cxn modelId="{0E530D80-A2BA-4EF8-A2DC-AB7721B46BBD}" type="presParOf" srcId="{2A12FD30-9715-4C9B-AE79-A0EF86CDDE37}" destId="{AB0E618E-6BA1-414A-A040-8EB55B3578EA}" srcOrd="0" destOrd="0" presId="urn:microsoft.com/office/officeart/2018/5/layout/IconCircleLabelList"/>
    <dgm:cxn modelId="{3D334925-0375-4544-86DE-35E2E409FAF6}" type="presParOf" srcId="{2A12FD30-9715-4C9B-AE79-A0EF86CDDE37}" destId="{1652F107-E2EB-496A-ABDC-050C4BE07058}" srcOrd="1" destOrd="0" presId="urn:microsoft.com/office/officeart/2018/5/layout/IconCircleLabelList"/>
    <dgm:cxn modelId="{0D99CD03-E050-477B-9DE9-7AD003BC0E42}" type="presParOf" srcId="{2A12FD30-9715-4C9B-AE79-A0EF86CDDE37}" destId="{7C83D269-597F-4D28-B18F-411D27D54FE5}" srcOrd="2" destOrd="0" presId="urn:microsoft.com/office/officeart/2018/5/layout/IconCircleLabelList"/>
    <dgm:cxn modelId="{C7A6737B-4318-41D0-9DDB-99AAD0E31F0B}" type="presParOf" srcId="{2A12FD30-9715-4C9B-AE79-A0EF86CDDE37}" destId="{E9396122-F478-4710-AFC1-F7FE3FCEEA8E}" srcOrd="3" destOrd="0" presId="urn:microsoft.com/office/officeart/2018/5/layout/IconCircleLabelList"/>
    <dgm:cxn modelId="{98D286B3-93F2-48D9-BD58-C83B789A4F72}" type="presParOf" srcId="{2DDF8F13-FBA4-43D7-ADAA-E625F807DD70}" destId="{EB5F8854-8966-4F92-9118-4942B4B606A5}" srcOrd="1" destOrd="0" presId="urn:microsoft.com/office/officeart/2018/5/layout/IconCircleLabelList"/>
    <dgm:cxn modelId="{EADA8216-2553-4ACF-B853-276A7036CC75}" type="presParOf" srcId="{2DDF8F13-FBA4-43D7-ADAA-E625F807DD70}" destId="{F1066539-258C-46E4-8EAF-630F1DDC10F4}" srcOrd="2" destOrd="0" presId="urn:microsoft.com/office/officeart/2018/5/layout/IconCircleLabelList"/>
    <dgm:cxn modelId="{13BAA422-B118-4A15-A585-E03E022CD4B4}" type="presParOf" srcId="{F1066539-258C-46E4-8EAF-630F1DDC10F4}" destId="{FFBCC924-7228-4EC4-98AA-200C369AFF71}" srcOrd="0" destOrd="0" presId="urn:microsoft.com/office/officeart/2018/5/layout/IconCircleLabelList"/>
    <dgm:cxn modelId="{BACDD15C-BDF7-4B82-8B57-E3722D85C813}" type="presParOf" srcId="{F1066539-258C-46E4-8EAF-630F1DDC10F4}" destId="{FDE0ACC9-435C-4348-AD68-CAC2E1F10028}" srcOrd="1" destOrd="0" presId="urn:microsoft.com/office/officeart/2018/5/layout/IconCircleLabelList"/>
    <dgm:cxn modelId="{1F4D2C1E-9DE9-4EB4-A3EC-25F36F575945}" type="presParOf" srcId="{F1066539-258C-46E4-8EAF-630F1DDC10F4}" destId="{7244FE07-9204-4DE6-B974-38DA3AAA73FD}" srcOrd="2" destOrd="0" presId="urn:microsoft.com/office/officeart/2018/5/layout/IconCircleLabelList"/>
    <dgm:cxn modelId="{18BC1B0B-A6AB-445A-879D-8E02171F5B3B}" type="presParOf" srcId="{F1066539-258C-46E4-8EAF-630F1DDC10F4}" destId="{65545B5B-565B-4CD7-83B7-9CC0EFD9A9DE}" srcOrd="3" destOrd="0" presId="urn:microsoft.com/office/officeart/2018/5/layout/IconCircleLabelList"/>
    <dgm:cxn modelId="{F896A263-111E-4D45-A6EA-5E5181BAD553}" type="presParOf" srcId="{2DDF8F13-FBA4-43D7-ADAA-E625F807DD70}" destId="{3A13A6DC-1C90-455F-A5C7-F04ABF21E236}" srcOrd="3" destOrd="0" presId="urn:microsoft.com/office/officeart/2018/5/layout/IconCircleLabelList"/>
    <dgm:cxn modelId="{6D18C4B6-72F0-4ABD-8046-44FC820B8953}" type="presParOf" srcId="{2DDF8F13-FBA4-43D7-ADAA-E625F807DD70}" destId="{31A5423F-01C1-4486-B692-F5338F08EEB9}" srcOrd="4" destOrd="0" presId="urn:microsoft.com/office/officeart/2018/5/layout/IconCircleLabelList"/>
    <dgm:cxn modelId="{7795AD8D-35E8-4AD7-BBF9-763A8B3D59BF}" type="presParOf" srcId="{31A5423F-01C1-4486-B692-F5338F08EEB9}" destId="{F39323A6-AD41-462A-9FB8-78CC2DAE2C81}" srcOrd="0" destOrd="0" presId="urn:microsoft.com/office/officeart/2018/5/layout/IconCircleLabelList"/>
    <dgm:cxn modelId="{32115488-E530-42C6-B3C4-80A30446CA12}" type="presParOf" srcId="{31A5423F-01C1-4486-B692-F5338F08EEB9}" destId="{7FFB2C75-8543-47CC-8A35-9FD0C0FEBDFF}" srcOrd="1" destOrd="0" presId="urn:microsoft.com/office/officeart/2018/5/layout/IconCircleLabelList"/>
    <dgm:cxn modelId="{CBDCDBCC-13BE-4439-ADF8-6F480A9D2895}" type="presParOf" srcId="{31A5423F-01C1-4486-B692-F5338F08EEB9}" destId="{9598B2AB-6144-4E5F-871E-95B3CDE65336}" srcOrd="2" destOrd="0" presId="urn:microsoft.com/office/officeart/2018/5/layout/IconCircleLabelList"/>
    <dgm:cxn modelId="{0E08F02F-69FC-4CD3-BD62-EC23DFDAA133}" type="presParOf" srcId="{31A5423F-01C1-4486-B692-F5338F08EEB9}" destId="{E9234C20-0269-44B2-A54C-BDBE4327013D}" srcOrd="3" destOrd="0" presId="urn:microsoft.com/office/officeart/2018/5/layout/IconCircleLabelList"/>
    <dgm:cxn modelId="{11241358-1588-4CB4-B377-E7BC18DFB1DB}" type="presParOf" srcId="{2DDF8F13-FBA4-43D7-ADAA-E625F807DD70}" destId="{762B010A-A508-40F4-9F3A-294B3802A387}" srcOrd="5" destOrd="0" presId="urn:microsoft.com/office/officeart/2018/5/layout/IconCircleLabelList"/>
    <dgm:cxn modelId="{B4D988C3-9B75-4E03-A17F-E3BB98151EA5}" type="presParOf" srcId="{2DDF8F13-FBA4-43D7-ADAA-E625F807DD70}" destId="{0DAC8BFA-FF73-4AAF-9882-E3D4116A731A}" srcOrd="6" destOrd="0" presId="urn:microsoft.com/office/officeart/2018/5/layout/IconCircleLabelList"/>
    <dgm:cxn modelId="{0A07C624-2E11-49AC-9A7E-4C7BFDA458EF}" type="presParOf" srcId="{0DAC8BFA-FF73-4AAF-9882-E3D4116A731A}" destId="{1A8D46B2-FFE3-41F8-B4FE-F8CFAF1E0A03}" srcOrd="0" destOrd="0" presId="urn:microsoft.com/office/officeart/2018/5/layout/IconCircleLabelList"/>
    <dgm:cxn modelId="{109E66E2-9250-4568-A4B2-7CB818D7498E}" type="presParOf" srcId="{0DAC8BFA-FF73-4AAF-9882-E3D4116A731A}" destId="{49E12942-035F-455F-A5D1-E8CDB11CC2BD}" srcOrd="1" destOrd="0" presId="urn:microsoft.com/office/officeart/2018/5/layout/IconCircleLabelList"/>
    <dgm:cxn modelId="{03E9EFEC-CB94-4030-B9B8-11311BA26F07}" type="presParOf" srcId="{0DAC8BFA-FF73-4AAF-9882-E3D4116A731A}" destId="{1D110612-C877-4273-98BF-99E04BA56D17}" srcOrd="2" destOrd="0" presId="urn:microsoft.com/office/officeart/2018/5/layout/IconCircleLabelList"/>
    <dgm:cxn modelId="{C4D907AE-65C5-478A-938D-B60D8BB0AFD2}" type="presParOf" srcId="{0DAC8BFA-FF73-4AAF-9882-E3D4116A731A}" destId="{606CACC8-786F-4AC1-BC2D-552978D7F1D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892EE-DF2F-4B44-98A5-523518EF9367}">
      <dsp:nvSpPr>
        <dsp:cNvPr id="0" name=""/>
        <dsp:cNvSpPr/>
      </dsp:nvSpPr>
      <dsp:spPr>
        <a:xfrm>
          <a:off x="418" y="893813"/>
          <a:ext cx="1631506" cy="97890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Refers to how well your left ventricle pumps blood with each heartbeat. </a:t>
          </a:r>
        </a:p>
      </dsp:txBody>
      <dsp:txXfrm>
        <a:off x="418" y="893813"/>
        <a:ext cx="1631506" cy="978904"/>
      </dsp:txXfrm>
    </dsp:sp>
    <dsp:sp modelId="{4F042D50-E69C-A049-8CAC-6DADE55C6D87}">
      <dsp:nvSpPr>
        <dsp:cNvPr id="0" name=""/>
        <dsp:cNvSpPr/>
      </dsp:nvSpPr>
      <dsp:spPr>
        <a:xfrm>
          <a:off x="1795075" y="893813"/>
          <a:ext cx="1631506" cy="978904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Physician may order an echocardiogram or a nuclear medicine scan to determine your ejection fraction. </a:t>
          </a:r>
        </a:p>
      </dsp:txBody>
      <dsp:txXfrm>
        <a:off x="1795075" y="893813"/>
        <a:ext cx="1631506" cy="978904"/>
      </dsp:txXfrm>
    </dsp:sp>
    <dsp:sp modelId="{3803F24A-EC89-7043-9E53-680FDB2DA3CC}">
      <dsp:nvSpPr>
        <dsp:cNvPr id="0" name=""/>
        <dsp:cNvSpPr/>
      </dsp:nvSpPr>
      <dsp:spPr>
        <a:xfrm>
          <a:off x="418" y="2035868"/>
          <a:ext cx="1631506" cy="978904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Less than 55% means your heart is not pumping as strongly as it should be. </a:t>
          </a:r>
        </a:p>
      </dsp:txBody>
      <dsp:txXfrm>
        <a:off x="418" y="2035868"/>
        <a:ext cx="1631506" cy="978904"/>
      </dsp:txXfrm>
    </dsp:sp>
    <dsp:sp modelId="{0872F76F-E6BE-174D-8000-71BF9374CF05}">
      <dsp:nvSpPr>
        <dsp:cNvPr id="0" name=""/>
        <dsp:cNvSpPr/>
      </dsp:nvSpPr>
      <dsp:spPr>
        <a:xfrm>
          <a:off x="1795075" y="2035868"/>
          <a:ext cx="1631506" cy="978904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Your ejection fraction can go up and down depending on your heart condition and how well the treatment is working. </a:t>
          </a:r>
        </a:p>
      </dsp:txBody>
      <dsp:txXfrm>
        <a:off x="1795075" y="2035868"/>
        <a:ext cx="1631506" cy="9789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66DE1-82DD-49C3-B960-F5F1729C2BE1}">
      <dsp:nvSpPr>
        <dsp:cNvPr id="0" name=""/>
        <dsp:cNvSpPr/>
      </dsp:nvSpPr>
      <dsp:spPr>
        <a:xfrm>
          <a:off x="969209" y="763881"/>
          <a:ext cx="1263966" cy="12639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9D7FD-FFB1-42D3-BFB7-72DA71B525D5}">
      <dsp:nvSpPr>
        <dsp:cNvPr id="0" name=""/>
        <dsp:cNvSpPr/>
      </dsp:nvSpPr>
      <dsp:spPr>
        <a:xfrm>
          <a:off x="1238579" y="1033251"/>
          <a:ext cx="725226" cy="7252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813A2-DC38-4747-89F8-2518E31C1C53}">
      <dsp:nvSpPr>
        <dsp:cNvPr id="0" name=""/>
        <dsp:cNvSpPr/>
      </dsp:nvSpPr>
      <dsp:spPr>
        <a:xfrm>
          <a:off x="565154" y="2421542"/>
          <a:ext cx="2072076" cy="13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Avoid exercises that require holding your breath- ex. Pushups, sit-ups</a:t>
          </a:r>
        </a:p>
      </dsp:txBody>
      <dsp:txXfrm>
        <a:off x="565154" y="2421542"/>
        <a:ext cx="2072076" cy="1350000"/>
      </dsp:txXfrm>
    </dsp:sp>
    <dsp:sp modelId="{78B3B155-F659-4D90-AF0A-273B9420D37A}">
      <dsp:nvSpPr>
        <dsp:cNvPr id="0" name=""/>
        <dsp:cNvSpPr/>
      </dsp:nvSpPr>
      <dsp:spPr>
        <a:xfrm>
          <a:off x="3403899" y="763881"/>
          <a:ext cx="1263966" cy="12639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3DC7C-F0CD-43A8-A336-A3964CC72A1C}">
      <dsp:nvSpPr>
        <dsp:cNvPr id="0" name=""/>
        <dsp:cNvSpPr/>
      </dsp:nvSpPr>
      <dsp:spPr>
        <a:xfrm>
          <a:off x="3673269" y="1033251"/>
          <a:ext cx="725226" cy="7252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52996-2596-4B7E-B7CF-BEF0F8826601}">
      <dsp:nvSpPr>
        <dsp:cNvPr id="0" name=""/>
        <dsp:cNvSpPr/>
      </dsp:nvSpPr>
      <dsp:spPr>
        <a:xfrm>
          <a:off x="2999844" y="2421542"/>
          <a:ext cx="2072076" cy="13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Wait at least one hour after eating to exercise</a:t>
          </a:r>
        </a:p>
      </dsp:txBody>
      <dsp:txXfrm>
        <a:off x="2999844" y="2421542"/>
        <a:ext cx="2072076" cy="1350000"/>
      </dsp:txXfrm>
    </dsp:sp>
    <dsp:sp modelId="{2A6E6973-151F-4DDC-8AEF-6C0C3A3F7E43}">
      <dsp:nvSpPr>
        <dsp:cNvPr id="0" name=""/>
        <dsp:cNvSpPr/>
      </dsp:nvSpPr>
      <dsp:spPr>
        <a:xfrm>
          <a:off x="5838589" y="763881"/>
          <a:ext cx="1263966" cy="12639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3FA650-1DFC-40D4-8D8A-4DF6C87CE5AC}">
      <dsp:nvSpPr>
        <dsp:cNvPr id="0" name=""/>
        <dsp:cNvSpPr/>
      </dsp:nvSpPr>
      <dsp:spPr>
        <a:xfrm>
          <a:off x="6107959" y="1033251"/>
          <a:ext cx="725226" cy="7252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A1E7F-B657-4B3D-AE68-35A08122AF0E}">
      <dsp:nvSpPr>
        <dsp:cNvPr id="0" name=""/>
        <dsp:cNvSpPr/>
      </dsp:nvSpPr>
      <dsp:spPr>
        <a:xfrm>
          <a:off x="5434534" y="2421542"/>
          <a:ext cx="2072076" cy="13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Exercise when you have the most energy- for people with heart failure, that is typically in the morning</a:t>
          </a:r>
        </a:p>
      </dsp:txBody>
      <dsp:txXfrm>
        <a:off x="5434534" y="2421542"/>
        <a:ext cx="2072076" cy="1350000"/>
      </dsp:txXfrm>
    </dsp:sp>
    <dsp:sp modelId="{1A3C8A77-F863-4E26-8623-EC460A6A5C70}">
      <dsp:nvSpPr>
        <dsp:cNvPr id="0" name=""/>
        <dsp:cNvSpPr/>
      </dsp:nvSpPr>
      <dsp:spPr>
        <a:xfrm>
          <a:off x="8273279" y="763881"/>
          <a:ext cx="1263966" cy="1263966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A8442B-212B-4E30-A81F-97368980AA59}">
      <dsp:nvSpPr>
        <dsp:cNvPr id="0" name=""/>
        <dsp:cNvSpPr/>
      </dsp:nvSpPr>
      <dsp:spPr>
        <a:xfrm>
          <a:off x="8542649" y="1033251"/>
          <a:ext cx="725226" cy="7252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37CD6D-9A10-419C-BC91-E9487C918A57}">
      <dsp:nvSpPr>
        <dsp:cNvPr id="0" name=""/>
        <dsp:cNvSpPr/>
      </dsp:nvSpPr>
      <dsp:spPr>
        <a:xfrm>
          <a:off x="7869224" y="2421542"/>
          <a:ext cx="2072076" cy="135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Avoid exercising outdoors in extreme weather or high humidity </a:t>
          </a:r>
        </a:p>
      </dsp:txBody>
      <dsp:txXfrm>
        <a:off x="7869224" y="2421542"/>
        <a:ext cx="2072076" cy="135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26816-047A-49A8-A620-825EBD7417AC}">
      <dsp:nvSpPr>
        <dsp:cNvPr id="0" name=""/>
        <dsp:cNvSpPr/>
      </dsp:nvSpPr>
      <dsp:spPr>
        <a:xfrm>
          <a:off x="0" y="1783"/>
          <a:ext cx="6364224" cy="7600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F73A40-E21D-4FC3-BB10-BFEA1DB96EDC}">
      <dsp:nvSpPr>
        <dsp:cNvPr id="0" name=""/>
        <dsp:cNvSpPr/>
      </dsp:nvSpPr>
      <dsp:spPr>
        <a:xfrm>
          <a:off x="229911" y="172791"/>
          <a:ext cx="418020" cy="4180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A1117-5937-4B64-8B8A-1FFB28AABD2D}">
      <dsp:nvSpPr>
        <dsp:cNvPr id="0" name=""/>
        <dsp:cNvSpPr/>
      </dsp:nvSpPr>
      <dsp:spPr>
        <a:xfrm>
          <a:off x="877842" y="1783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Weigh yourself in the morning before breakfast and document it. </a:t>
          </a:r>
        </a:p>
      </dsp:txBody>
      <dsp:txXfrm>
        <a:off x="877842" y="1783"/>
        <a:ext cx="5486381" cy="760036"/>
      </dsp:txXfrm>
    </dsp:sp>
    <dsp:sp modelId="{46EBE301-C938-4F09-97AF-8A0A47CF35E2}">
      <dsp:nvSpPr>
        <dsp:cNvPr id="0" name=""/>
        <dsp:cNvSpPr/>
      </dsp:nvSpPr>
      <dsp:spPr>
        <a:xfrm>
          <a:off x="0" y="951829"/>
          <a:ext cx="6364224" cy="7600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06C704-5926-48EE-9C1C-A27DEC23FF35}">
      <dsp:nvSpPr>
        <dsp:cNvPr id="0" name=""/>
        <dsp:cNvSpPr/>
      </dsp:nvSpPr>
      <dsp:spPr>
        <a:xfrm>
          <a:off x="229911" y="1122837"/>
          <a:ext cx="418020" cy="4180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D6BBE-BD68-4229-82F8-D477B9EB89BA}">
      <dsp:nvSpPr>
        <dsp:cNvPr id="0" name=""/>
        <dsp:cNvSpPr/>
      </dsp:nvSpPr>
      <dsp:spPr>
        <a:xfrm>
          <a:off x="877842" y="951829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Take your blood pressure everyday and document it. </a:t>
          </a:r>
        </a:p>
      </dsp:txBody>
      <dsp:txXfrm>
        <a:off x="877842" y="951829"/>
        <a:ext cx="5486381" cy="760036"/>
      </dsp:txXfrm>
    </dsp:sp>
    <dsp:sp modelId="{AF9E0D09-BFE0-49E4-A321-B7B93F431F22}">
      <dsp:nvSpPr>
        <dsp:cNvPr id="0" name=""/>
        <dsp:cNvSpPr/>
      </dsp:nvSpPr>
      <dsp:spPr>
        <a:xfrm>
          <a:off x="0" y="1901874"/>
          <a:ext cx="6364224" cy="76003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A219BA-AAC2-4AC7-8D97-71A9E65D0F1D}">
      <dsp:nvSpPr>
        <dsp:cNvPr id="0" name=""/>
        <dsp:cNvSpPr/>
      </dsp:nvSpPr>
      <dsp:spPr>
        <a:xfrm>
          <a:off x="229911" y="2072883"/>
          <a:ext cx="418020" cy="4180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9DAB1E-87A7-4713-8626-AC1916600DF8}">
      <dsp:nvSpPr>
        <dsp:cNvPr id="0" name=""/>
        <dsp:cNvSpPr/>
      </dsp:nvSpPr>
      <dsp:spPr>
        <a:xfrm>
          <a:off x="877842" y="1901874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Take your medication the way the physician prescribed it. </a:t>
          </a:r>
        </a:p>
      </dsp:txBody>
      <dsp:txXfrm>
        <a:off x="877842" y="1901874"/>
        <a:ext cx="5486381" cy="760036"/>
      </dsp:txXfrm>
    </dsp:sp>
    <dsp:sp modelId="{89118343-0898-431E-AA07-E15F97F57F11}">
      <dsp:nvSpPr>
        <dsp:cNvPr id="0" name=""/>
        <dsp:cNvSpPr/>
      </dsp:nvSpPr>
      <dsp:spPr>
        <a:xfrm>
          <a:off x="0" y="2851920"/>
          <a:ext cx="6364224" cy="76003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12348E-2C31-48F8-BBD5-150CC2612A70}">
      <dsp:nvSpPr>
        <dsp:cNvPr id="0" name=""/>
        <dsp:cNvSpPr/>
      </dsp:nvSpPr>
      <dsp:spPr>
        <a:xfrm>
          <a:off x="229911" y="3022928"/>
          <a:ext cx="418020" cy="4180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4B79D7-61E0-42FD-A50F-E8971CAA20AF}">
      <dsp:nvSpPr>
        <dsp:cNvPr id="0" name=""/>
        <dsp:cNvSpPr/>
      </dsp:nvSpPr>
      <dsp:spPr>
        <a:xfrm>
          <a:off x="877842" y="2851920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Check for swelling in your feet, ankles, legs, and stomach. </a:t>
          </a:r>
        </a:p>
      </dsp:txBody>
      <dsp:txXfrm>
        <a:off x="877842" y="2851920"/>
        <a:ext cx="5486381" cy="760036"/>
      </dsp:txXfrm>
    </dsp:sp>
    <dsp:sp modelId="{18771DF1-1501-4D8E-9660-7C0AAD33D2FA}">
      <dsp:nvSpPr>
        <dsp:cNvPr id="0" name=""/>
        <dsp:cNvSpPr/>
      </dsp:nvSpPr>
      <dsp:spPr>
        <a:xfrm>
          <a:off x="0" y="3801966"/>
          <a:ext cx="6364224" cy="76003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4291E5-725A-451A-BD06-E834EA13815B}">
      <dsp:nvSpPr>
        <dsp:cNvPr id="0" name=""/>
        <dsp:cNvSpPr/>
      </dsp:nvSpPr>
      <dsp:spPr>
        <a:xfrm>
          <a:off x="229911" y="3972974"/>
          <a:ext cx="418020" cy="41802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7AA911-9F5B-47CF-BC06-611B9F2A4EFC}">
      <dsp:nvSpPr>
        <dsp:cNvPr id="0" name=""/>
        <dsp:cNvSpPr/>
      </dsp:nvSpPr>
      <dsp:spPr>
        <a:xfrm>
          <a:off x="877842" y="3801966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Eat foods that are low in salt. </a:t>
          </a:r>
        </a:p>
      </dsp:txBody>
      <dsp:txXfrm>
        <a:off x="877842" y="3801966"/>
        <a:ext cx="5486381" cy="760036"/>
      </dsp:txXfrm>
    </dsp:sp>
    <dsp:sp modelId="{FAD2437E-8F62-42C3-8542-88DE185AADFA}">
      <dsp:nvSpPr>
        <dsp:cNvPr id="0" name=""/>
        <dsp:cNvSpPr/>
      </dsp:nvSpPr>
      <dsp:spPr>
        <a:xfrm>
          <a:off x="0" y="4752011"/>
          <a:ext cx="6364224" cy="7600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3EDF0E-7220-4030-BA36-595B37275F37}">
      <dsp:nvSpPr>
        <dsp:cNvPr id="0" name=""/>
        <dsp:cNvSpPr/>
      </dsp:nvSpPr>
      <dsp:spPr>
        <a:xfrm>
          <a:off x="229911" y="4923020"/>
          <a:ext cx="418020" cy="41802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F2133-2ABB-4885-B7D6-1E1ACEBEE57B}">
      <dsp:nvSpPr>
        <dsp:cNvPr id="0" name=""/>
        <dsp:cNvSpPr/>
      </dsp:nvSpPr>
      <dsp:spPr>
        <a:xfrm>
          <a:off x="877842" y="4752011"/>
          <a:ext cx="5486381" cy="760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437" tIns="80437" rIns="80437" bIns="8043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Balance activity and rest periods.</a:t>
          </a:r>
        </a:p>
      </dsp:txBody>
      <dsp:txXfrm>
        <a:off x="877842" y="4752011"/>
        <a:ext cx="5486381" cy="7600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E618E-6BA1-414A-A040-8EB55B3578EA}">
      <dsp:nvSpPr>
        <dsp:cNvPr id="0" name=""/>
        <dsp:cNvSpPr/>
      </dsp:nvSpPr>
      <dsp:spPr>
        <a:xfrm>
          <a:off x="973190" y="986724"/>
          <a:ext cx="1264141" cy="12641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2F107-E2EB-496A-ABDC-050C4BE07058}">
      <dsp:nvSpPr>
        <dsp:cNvPr id="0" name=""/>
        <dsp:cNvSpPr/>
      </dsp:nvSpPr>
      <dsp:spPr>
        <a:xfrm>
          <a:off x="1242597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396122-F478-4710-AFC1-F7FE3FCEEA8E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Stick to a routine</a:t>
          </a:r>
        </a:p>
      </dsp:txBody>
      <dsp:txXfrm>
        <a:off x="569079" y="2644614"/>
        <a:ext cx="2072362" cy="720000"/>
      </dsp:txXfrm>
    </dsp:sp>
    <dsp:sp modelId="{FFBCC924-7228-4EC4-98AA-200C369AFF71}">
      <dsp:nvSpPr>
        <dsp:cNvPr id="0" name=""/>
        <dsp:cNvSpPr/>
      </dsp:nvSpPr>
      <dsp:spPr>
        <a:xfrm>
          <a:off x="3408216" y="986724"/>
          <a:ext cx="1264141" cy="12641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E0ACC9-435C-4348-AD68-CAC2E1F10028}">
      <dsp:nvSpPr>
        <dsp:cNvPr id="0" name=""/>
        <dsp:cNvSpPr/>
      </dsp:nvSpPr>
      <dsp:spPr>
        <a:xfrm>
          <a:off x="3677623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45B5B-565B-4CD7-83B7-9CC0EFD9A9DE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Use a social support network</a:t>
          </a:r>
        </a:p>
      </dsp:txBody>
      <dsp:txXfrm>
        <a:off x="3004105" y="2644614"/>
        <a:ext cx="2072362" cy="720000"/>
      </dsp:txXfrm>
    </dsp:sp>
    <dsp:sp modelId="{F39323A6-AD41-462A-9FB8-78CC2DAE2C81}">
      <dsp:nvSpPr>
        <dsp:cNvPr id="0" name=""/>
        <dsp:cNvSpPr/>
      </dsp:nvSpPr>
      <dsp:spPr>
        <a:xfrm>
          <a:off x="5843242" y="986724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FB2C75-8543-47CC-8A35-9FD0C0FEBDFF}">
      <dsp:nvSpPr>
        <dsp:cNvPr id="0" name=""/>
        <dsp:cNvSpPr/>
      </dsp:nvSpPr>
      <dsp:spPr>
        <a:xfrm>
          <a:off x="6112649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234C20-0269-44B2-A54C-BDBE4327013D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Recognize and handle stress</a:t>
          </a:r>
        </a:p>
      </dsp:txBody>
      <dsp:txXfrm>
        <a:off x="5439131" y="2644614"/>
        <a:ext cx="2072362" cy="720000"/>
      </dsp:txXfrm>
    </dsp:sp>
    <dsp:sp modelId="{1A8D46B2-FFE3-41F8-B4FE-F8CFAF1E0A03}">
      <dsp:nvSpPr>
        <dsp:cNvPr id="0" name=""/>
        <dsp:cNvSpPr/>
      </dsp:nvSpPr>
      <dsp:spPr>
        <a:xfrm>
          <a:off x="8278268" y="986724"/>
          <a:ext cx="1264141" cy="12641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12942-035F-455F-A5D1-E8CDB11CC2BD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6CACC8-786F-4AC1-BC2D-552978D7F1D1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900" kern="1200"/>
            <a:t>Create realistic goals </a:t>
          </a:r>
        </a:p>
      </dsp:txBody>
      <dsp:txXfrm>
        <a:off x="7874157" y="2644614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06139-53C2-1E43-BCBB-3E57C36D4697}" type="datetimeFigureOut">
              <a:rPr lang="en-US" smtClean="0"/>
              <a:t>8/19/21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1A63A-7E44-6B4B-9D20-EFF463877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54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784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665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79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73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52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400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49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359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**Reference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91A63A-7E44-6B4B-9D20-EFF46387749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12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011DA-D6F3-3A49-ABC1-DC2115D01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1C4A2C-ADDD-6741-93A9-6CAC01410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6E371B-459B-3D43-9D2E-49B03BC95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A29B9-68FA-2541-8657-4E88146D0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59A12-9E0D-5142-B7A5-3BC719026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50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D636-4534-9E47-A3E0-DC89E219C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7CA015-6A47-CA41-8BF2-BA6E107A5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5893-1B17-594B-8BD8-66EA284F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CE623-853B-E545-A006-B02AF30D2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F3F72-6903-384A-AC9C-3C8A4EBE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27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49CE00-EDD8-1D44-B59A-036DF4CBA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6A569C-C726-8447-9202-738A83374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01F94-7EFF-DE4A-AC5D-ADC10D533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5ACC0-967C-D340-8F33-16A9C8FCD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E8C2D-F435-4F4D-B1D6-5D99B124B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83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B63D5-17CB-F940-9846-519CE5DB3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E910E-D91C-1743-B4F5-F3A2B0897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60246-EFD2-DE4F-B8A6-B29D4D1D6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C56E1-DF64-9141-B789-E85DEF2CF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6644A-FFAD-D94B-ABA3-0F5AF4E67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983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739EB-6AD5-DE42-AEC6-F0156341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B7CF4-9470-C745-89FA-3DF852A94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380ED-7F0F-084A-9A6E-C1B1204BD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82985-FC0E-A249-B8A1-F6ED48E8A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9FC03-F088-6C46-9C7F-7F6F40D98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860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C84FC-E3CB-4C4A-8F29-6273F4811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D9957-34F3-B348-A5A6-BACC26C5C0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01403D-69C9-5F4B-882C-1C3965319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88A209-E030-5B42-A456-DB510F7C6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B145F-300F-D54A-9BD7-9AAF75BA4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00255A-457A-5A40-BA64-27B8A5AF3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8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B4506-A61E-E44C-9C07-8785BF647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77FCD-A3F6-1143-BEE3-E65ABB442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50849E-9701-6B4F-BB52-91491FA7E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17A262-AD3C-1942-8606-1A28594AD9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712009-FE99-AA41-812A-751FEBA9AF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3209E4-E093-B643-9AD4-8B3DF86B8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773F5F-48B4-9642-B186-CE9F83D26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AB92CA-99ED-0D47-8280-9BE3F148D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24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45595-107C-D84F-AC91-0A01D243D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EB690D-A0F9-9C4F-8254-B48B6F754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14AFA1-31C5-8146-8569-9510395BF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9C03B-4DD6-3341-BE61-0829E39EF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3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CE3C06-CBC3-DF49-8B8B-9EC54391D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B5F966-FE3C-864B-A36D-13AE398AB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3D293-D627-FD4A-B260-A68E710CC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3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6BD8-E61F-C943-B482-89AD5014D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325A1-5B51-4343-AC0D-870C17E22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87444-2315-DD4F-AA40-49A63E605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E40FA8-ADA8-1641-BED8-06D5AC963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D4545-8E04-0348-A31E-51D75716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B027ED-043E-1342-9013-891AA6533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52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C4DBF-86A7-5141-8019-4596C6532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2A12A0-8FBE-744E-89C6-0565050C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3DCE7-873B-3A45-B62B-55A3F82FD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980E3-BC9C-E34E-AD56-D47BAD1A1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E1E86-6BF2-D547-AD9D-A275FE3DC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9D0AE2-6128-8540-90FC-A238A8070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09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3F4C78-EE6B-324C-8C1A-D76C91CC9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6C494-E9CE-0E4E-907D-D0A9E0DE8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A0784-BBBB-E340-926F-B08064CABF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B5739-BD07-9844-ABB4-08FA5E9C9F32}" type="datetimeFigureOut">
              <a:rPr lang="en-US" smtClean="0"/>
              <a:t>8/19/21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DAB55-7613-6148-90E3-D680063632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77199-883C-E748-9A38-491F7F3EF8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A625-7CEC-7A44-A928-96B25E9B2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26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rtandstroke.ca/heart-disease/conditions/heart-failure" TargetMode="External"/><Relationship Id="rId2" Type="http://schemas.openxmlformats.org/officeDocument/2006/relationships/hyperlink" Target="https://www.heart.org/en/health-topics/heart-failure/living-with-heart-failure-and-managing-advanced-h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ayoclinic.org/diseases-conditions/heart-failure/diagnosis-treatment/drc-20373148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2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9" name="Rectangle 3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0" name="Rectangle 33">
            <a:extLst>
              <a:ext uri="{FF2B5EF4-FFF2-40B4-BE49-F238E27FC236}">
                <a16:creationId xmlns:a16="http://schemas.microsoft.com/office/drawing/2014/main" id="{541CEA24-8518-4C08-A11E-B7E64FB3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3FBDE2-925F-584C-85BC-01AE46291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8515" y="1416581"/>
            <a:ext cx="6092786" cy="2127287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/>
              <a:t>Heart Failure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068006-BE67-5341-A3AA-B8229E6E3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18515" y="3764975"/>
            <a:ext cx="6092786" cy="2192683"/>
          </a:xfrm>
        </p:spPr>
        <p:txBody>
          <a:bodyPr>
            <a:normAutofit/>
          </a:bodyPr>
          <a:lstStyle/>
          <a:p>
            <a:pPr algn="l"/>
            <a:r>
              <a:rPr lang="en-US"/>
              <a:t>Kassy McMahon, RN (BScN)</a:t>
            </a:r>
          </a:p>
          <a:p>
            <a:pPr algn="l"/>
            <a:r>
              <a:rPr lang="en-US"/>
              <a:t>Apex Heart Centre </a:t>
            </a:r>
          </a:p>
        </p:txBody>
      </p:sp>
      <p:cxnSp>
        <p:nvCxnSpPr>
          <p:cNvPr id="51" name="Straight Connector 35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37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9">
            <a:extLst>
              <a:ext uri="{FF2B5EF4-FFF2-40B4-BE49-F238E27FC236}">
                <a16:creationId xmlns:a16="http://schemas.microsoft.com/office/drawing/2014/main" id="{4AA74EAB-FD76-4F40-A962-CEADC3054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1425172"/>
            <a:ext cx="1469410" cy="4695345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Graphic 4" descr="Heart organ outline">
            <a:extLst>
              <a:ext uri="{FF2B5EF4-FFF2-40B4-BE49-F238E27FC236}">
                <a16:creationId xmlns:a16="http://schemas.microsoft.com/office/drawing/2014/main" id="{0A529E29-CA0C-574D-BC1A-4B320CF57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899" y="2355650"/>
            <a:ext cx="3756276" cy="375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496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AFA012-417E-A34D-898D-6745B3140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5" y="1106007"/>
            <a:ext cx="10550025" cy="1182927"/>
          </a:xfrm>
        </p:spPr>
        <p:txBody>
          <a:bodyPr anchor="b">
            <a:normAutofit/>
          </a:bodyPr>
          <a:lstStyle/>
          <a:p>
            <a:r>
              <a:rPr lang="en-US" dirty="0"/>
              <a:t>Treatment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B78F5-0B44-7F44-ABA8-9F3477734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5" y="2598947"/>
            <a:ext cx="10550025" cy="3677348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Heart failure needs lifelong management.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Physicians can correct heart failure by treating the underlying cause.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Usually treated with a combination of medications. 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Depends on your symptoms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ACE Inhibitors, Angiotensin II Receptor Blockers, Beta Blockers, Diuretics, Aldosterone Antagonists</a:t>
            </a:r>
          </a:p>
          <a:p>
            <a:pPr lvl="1"/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Sick day: Illness with vomiting and cannot maintain oral intake- do not take medications except for beta blockers as it can affect electrolytes and kidney functions</a:t>
            </a:r>
          </a:p>
          <a:p>
            <a:pPr marL="457200" lvl="1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350D8D-73D6-4132-89B5-DD52F3962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88224" y="2325422"/>
            <a:ext cx="465458" cy="872153"/>
            <a:chOff x="11388224" y="2325422"/>
            <a:chExt cx="465458" cy="872153"/>
          </a:xfrm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03764" y="232542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62544" y="255471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88224" y="306986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7994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A2D940-F50E-F340-9174-04D377C05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Managing HF- Weight Check In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BAD87-D966-D34A-90F1-33EBCEE48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When your kidneys don’t filter enough blood, your body holds onto extra fluid.</a:t>
            </a:r>
          </a:p>
          <a:p>
            <a:r>
              <a:rPr lang="en-US" sz="2400" dirty="0"/>
              <a:t>Checking your weight everyday lets you know if your body is retaining fluid. </a:t>
            </a:r>
          </a:p>
          <a:p>
            <a:r>
              <a:rPr lang="en-US" sz="2400" dirty="0"/>
              <a:t>Excess fluid makes your heart work harder.</a:t>
            </a:r>
          </a:p>
          <a:p>
            <a:r>
              <a:rPr lang="en-US" sz="2400" dirty="0"/>
              <a:t>You should weigh yourself at the same time everyday. Preferably before breakfast. </a:t>
            </a:r>
          </a:p>
          <a:p>
            <a:r>
              <a:rPr lang="en-US" sz="2400" dirty="0"/>
              <a:t>If your weight increases by: </a:t>
            </a:r>
          </a:p>
          <a:p>
            <a:pPr lvl="1"/>
            <a:r>
              <a:rPr lang="en-US" dirty="0"/>
              <a:t>More than 2kg (4lbs) in two days OR more than 2.5kg (5lbs) in 1 week </a:t>
            </a:r>
          </a:p>
          <a:p>
            <a:pPr lvl="1"/>
            <a:r>
              <a:rPr lang="en-US" dirty="0"/>
              <a:t>You are retaining fluid and should call your health care provider. </a:t>
            </a:r>
          </a:p>
        </p:txBody>
      </p:sp>
    </p:spTree>
    <p:extLst>
      <p:ext uri="{BB962C8B-B14F-4D97-AF65-F5344CB8AC3E}">
        <p14:creationId xmlns:p14="http://schemas.microsoft.com/office/powerpoint/2010/main" val="2265871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0DAA01-DE79-EE4B-B074-59D2B7FD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dirty="0"/>
              <a:t>Managing HF-Limiting Sodium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B340-6D0B-4F4B-A3E1-AE696CAA6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US" dirty="0"/>
              <a:t>Sodium causes your body to hold on to fluid. </a:t>
            </a:r>
          </a:p>
          <a:p>
            <a:r>
              <a:rPr lang="en-US" dirty="0"/>
              <a:t>In the average Canadian diet, readily-made processed foods and restaurant meals make up 77% of sodium in take.</a:t>
            </a:r>
          </a:p>
          <a:p>
            <a:r>
              <a:rPr lang="en-US" dirty="0"/>
              <a:t>No processed foods, deli meats, pickled foods, salted snacks, and canned foods. </a:t>
            </a:r>
          </a:p>
          <a:p>
            <a:r>
              <a:rPr lang="en-US" dirty="0"/>
              <a:t>Do not add table salt to foods. </a:t>
            </a:r>
          </a:p>
          <a:p>
            <a:r>
              <a:rPr lang="en-US" dirty="0"/>
              <a:t>No salt substitutes- they are very high in potassium.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57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89DC6F-40AA-6C4E-8E8B-B1812D128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dirty="0"/>
              <a:t>Managing HF-Limiting Fluid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EACA1-11B4-384B-BDE1-A81D856E3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n-US" sz="2400" dirty="0"/>
              <a:t>Fluid can build up causing swelling in your feet, legs or stomach making your heart work harder. </a:t>
            </a:r>
          </a:p>
          <a:p>
            <a:r>
              <a:rPr lang="en-US" sz="2400" dirty="0"/>
              <a:t>Drink when thirsty.</a:t>
            </a:r>
          </a:p>
          <a:p>
            <a:r>
              <a:rPr lang="en-US" sz="2400" dirty="0"/>
              <a:t>Weighing yourself is important to see how much fluid your body is holding on to.</a:t>
            </a:r>
          </a:p>
          <a:p>
            <a:r>
              <a:rPr lang="en-US" sz="2400" dirty="0"/>
              <a:t>Eat plenty of fiber- restricted fluid levels may cause constipation. </a:t>
            </a:r>
          </a:p>
        </p:txBody>
      </p:sp>
    </p:spTree>
    <p:extLst>
      <p:ext uri="{BB962C8B-B14F-4D97-AF65-F5344CB8AC3E}">
        <p14:creationId xmlns:p14="http://schemas.microsoft.com/office/powerpoint/2010/main" val="3582128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B60741-41B2-6D48-9A70-577885239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dirty="0"/>
              <a:t>Managing HF- Potassium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93320-F393-2D4B-B168-A3A4651A9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sz="2400" dirty="0"/>
              <a:t>Normal potassium level is 3.5-5.0 mmol/L (Hypokalemia= &lt;3.0mmol/L Hyperkalemia= &gt;6.0mmol/L)</a:t>
            </a:r>
          </a:p>
          <a:p>
            <a:r>
              <a:rPr lang="en-US" sz="2400" dirty="0"/>
              <a:t>Medications for heart failure may affect the level of potassium in your body.</a:t>
            </a:r>
          </a:p>
          <a:p>
            <a:pPr lvl="1"/>
            <a:r>
              <a:rPr lang="en-US" dirty="0"/>
              <a:t>Some diuretics cause loss of potassium so we may encourage high dietary potassium intake (ex. Hydrochlorothiazide, chlorthalidone, indapamide).</a:t>
            </a:r>
          </a:p>
          <a:p>
            <a:pPr lvl="1"/>
            <a:r>
              <a:rPr lang="en-US" dirty="0"/>
              <a:t>Some ACE inhibitors, ARBs and aldosterone antagonists increase potassium levels, and you may need to decrease potassium in your diet (ex. Perindopril, candesartan, spironolactone).</a:t>
            </a:r>
          </a:p>
        </p:txBody>
      </p:sp>
    </p:spTree>
    <p:extLst>
      <p:ext uri="{BB962C8B-B14F-4D97-AF65-F5344CB8AC3E}">
        <p14:creationId xmlns:p14="http://schemas.microsoft.com/office/powerpoint/2010/main" val="3844095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C3C66A-ED8B-E84D-9159-7D6E9219F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Managing HF- Potassium </a:t>
            </a:r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F01708C-1C71-9B43-80E2-B24D193A5B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5516981"/>
              </p:ext>
            </p:extLst>
          </p:nvPr>
        </p:nvGraphicFramePr>
        <p:xfrm>
          <a:off x="872218" y="2228087"/>
          <a:ext cx="10447564" cy="3948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3782">
                  <a:extLst>
                    <a:ext uri="{9D8B030D-6E8A-4147-A177-3AD203B41FA5}">
                      <a16:colId xmlns:a16="http://schemas.microsoft.com/office/drawing/2014/main" val="2194848672"/>
                    </a:ext>
                  </a:extLst>
                </a:gridCol>
                <a:gridCol w="5223782">
                  <a:extLst>
                    <a:ext uri="{9D8B030D-6E8A-4147-A177-3AD203B41FA5}">
                      <a16:colId xmlns:a16="http://schemas.microsoft.com/office/drawing/2014/main" val="636888037"/>
                    </a:ext>
                  </a:extLst>
                </a:gridCol>
              </a:tblGrid>
              <a:tr h="551147">
                <a:tc>
                  <a:txBody>
                    <a:bodyPr/>
                    <a:lstStyle/>
                    <a:p>
                      <a:pPr algn="ctr"/>
                      <a:r>
                        <a:rPr lang="en-US" sz="2800" b="1"/>
                        <a:t>Foods HIGH in Potassium</a:t>
                      </a:r>
                      <a:endParaRPr lang="en-US" sz="2800" b="1" dirty="0"/>
                    </a:p>
                  </a:txBody>
                  <a:tcPr marL="90848" marR="90848" marT="45424" marB="454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/>
                        <a:t>Foods LOW in Potassium </a:t>
                      </a:r>
                      <a:endParaRPr lang="en-US" sz="2800" b="1" dirty="0"/>
                    </a:p>
                  </a:txBody>
                  <a:tcPr marL="90848" marR="90848" marT="45424" marB="45424"/>
                </a:tc>
                <a:extLst>
                  <a:ext uri="{0D108BD9-81ED-4DB2-BD59-A6C34878D82A}">
                    <a16:rowId xmlns:a16="http://schemas.microsoft.com/office/drawing/2014/main" val="3932640098"/>
                  </a:ext>
                </a:extLst>
              </a:tr>
              <a:tr h="339773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Spinach (cooked)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Broccoli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Potatoes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Milk and dairy products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Tomato juice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Tuna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Beans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Salt substitutes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Brown and wild rice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Meat and poultry </a:t>
                      </a:r>
                    </a:p>
                  </a:txBody>
                  <a:tcPr marL="90848" marR="90848" marT="45424" marB="45424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Apples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Grapes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Mango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Peach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Pineapple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Lettuce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Green onions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Corn (canned)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/>
                        <a:t>Celery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8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80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800"/>
                    </a:p>
                  </a:txBody>
                  <a:tcPr marL="90848" marR="90848" marT="45424" marB="45424"/>
                </a:tc>
                <a:extLst>
                  <a:ext uri="{0D108BD9-81ED-4DB2-BD59-A6C34878D82A}">
                    <a16:rowId xmlns:a16="http://schemas.microsoft.com/office/drawing/2014/main" val="2199216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963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72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98DCD-FB22-604D-9FA9-E2783A02E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Exercise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9A90D1-9A75-4144-B46E-A1D7AC577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Heart failure patients who exercise are less likely to be hospitalized and report a better quality of life. </a:t>
            </a:r>
          </a:p>
          <a:p>
            <a:r>
              <a:rPr lang="en-US" sz="2400" dirty="0"/>
              <a:t>Recommended to exercise 150 minutes each week. </a:t>
            </a:r>
          </a:p>
          <a:p>
            <a:pPr lvl="1"/>
            <a:r>
              <a:rPr lang="en-US" dirty="0"/>
              <a:t>Aerobic: Walking, bicycling, swimming, jogging</a:t>
            </a:r>
          </a:p>
          <a:p>
            <a:pPr lvl="1"/>
            <a:r>
              <a:rPr lang="en-US" dirty="0"/>
              <a:t>Resistance: Lifting weights, using resistance bands</a:t>
            </a:r>
          </a:p>
          <a:p>
            <a:pPr lvl="1"/>
            <a:r>
              <a:rPr lang="en-US" dirty="0"/>
              <a:t>Stretching: Yoga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cxnSp>
        <p:nvCxnSpPr>
          <p:cNvPr id="75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338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E9A02-257E-524C-8D43-2273C0A5C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Intensity Chart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E36EB3C-976A-774B-A806-7890F0BE8C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113760"/>
              </p:ext>
            </p:extLst>
          </p:nvPr>
        </p:nvGraphicFramePr>
        <p:xfrm>
          <a:off x="838198" y="1600503"/>
          <a:ext cx="10515600" cy="4213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366">
                  <a:extLst>
                    <a:ext uri="{9D8B030D-6E8A-4147-A177-3AD203B41FA5}">
                      <a16:colId xmlns:a16="http://schemas.microsoft.com/office/drawing/2014/main" val="2791109123"/>
                    </a:ext>
                  </a:extLst>
                </a:gridCol>
                <a:gridCol w="3441063">
                  <a:extLst>
                    <a:ext uri="{9D8B030D-6E8A-4147-A177-3AD203B41FA5}">
                      <a16:colId xmlns:a16="http://schemas.microsoft.com/office/drawing/2014/main" val="1947532697"/>
                    </a:ext>
                  </a:extLst>
                </a:gridCol>
                <a:gridCol w="5682171">
                  <a:extLst>
                    <a:ext uri="{9D8B030D-6E8A-4147-A177-3AD203B41FA5}">
                      <a16:colId xmlns:a16="http://schemas.microsoft.com/office/drawing/2014/main" val="1538195665"/>
                    </a:ext>
                  </a:extLst>
                </a:gridCol>
              </a:tblGrid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RPE</a:t>
                      </a:r>
                    </a:p>
                  </a:txBody>
                  <a:tcPr marL="79809" marR="79809" marT="39904" marB="39904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How it feels</a:t>
                      </a:r>
                    </a:p>
                  </a:txBody>
                  <a:tcPr marL="79809" marR="79809" marT="39904" marB="39904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What you can do </a:t>
                      </a:r>
                    </a:p>
                  </a:txBody>
                  <a:tcPr marL="79809" marR="79809" marT="39904" marB="39904"/>
                </a:tc>
                <a:extLst>
                  <a:ext uri="{0D108BD9-81ED-4DB2-BD59-A6C34878D82A}">
                    <a16:rowId xmlns:a16="http://schemas.microsoft.com/office/drawing/2014/main" val="1525252111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0.5</a:t>
                      </a:r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Very, very easy</a:t>
                      </a:r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Sing</a:t>
                      </a:r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340165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1</a:t>
                      </a:r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easy</a:t>
                      </a:r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You have enough breath to sing</a:t>
                      </a:r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384718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2</a:t>
                      </a:r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Easy</a:t>
                      </a:r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9809" marR="79809" marT="39904" marB="3990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924520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3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Moderate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Talk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616701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4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Somewhat hard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You have enough breath to talk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838088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5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Hard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Gasp</a:t>
                      </a:r>
                    </a:p>
                  </a:txBody>
                  <a:tcPr marL="79809" marR="79809" marT="39904" marB="39904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311215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6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You cannot say more than 4-6 words without gasping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480961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7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 hard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You cannot say more than 2-3 words without gasping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899251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8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6857084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9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Very, very hard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3836"/>
                  </a:ext>
                </a:extLst>
              </a:tr>
              <a:tr h="351158"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Maximum 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You cannot talk </a:t>
                      </a:r>
                    </a:p>
                  </a:txBody>
                  <a:tcPr marL="79809" marR="79809" marT="39904" marB="39904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68206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5DEB4E8-F2FB-0549-8E5C-3167546E2B05}"/>
              </a:ext>
            </a:extLst>
          </p:cNvPr>
          <p:cNvSpPr txBox="1"/>
          <p:nvPr/>
        </p:nvSpPr>
        <p:spPr>
          <a:xfrm>
            <a:off x="838198" y="6006458"/>
            <a:ext cx="5460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*Aim to stay within the 3 to 5 scale during your exercise </a:t>
            </a:r>
          </a:p>
        </p:txBody>
      </p:sp>
    </p:spTree>
    <p:extLst>
      <p:ext uri="{BB962C8B-B14F-4D97-AF65-F5344CB8AC3E}">
        <p14:creationId xmlns:p14="http://schemas.microsoft.com/office/powerpoint/2010/main" val="118817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E9740D-4FC6-C14A-8E17-B279D218B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US" sz="4000" dirty="0"/>
              <a:t>Tips for Exercise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4084D26-5EA6-4856-9DB2-3E7E142D79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7096181"/>
              </p:ext>
            </p:extLst>
          </p:nvPr>
        </p:nvGraphicFramePr>
        <p:xfrm>
          <a:off x="838200" y="1737360"/>
          <a:ext cx="10506456" cy="4535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5146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01F447-EEF7-48F5-AF73-7566EE7F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B1C835-DC9C-5243-A5CC-CA19B2A54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anchor="ctr">
            <a:normAutofit/>
          </a:bodyPr>
          <a:lstStyle/>
          <a:p>
            <a:r>
              <a:rPr lang="en-US" sz="4000"/>
              <a:t>Exercise Safety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512994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81DB89B-37D3-1F42-8258-E28222A95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509868"/>
              </p:ext>
            </p:extLst>
          </p:nvPr>
        </p:nvGraphicFramePr>
        <p:xfrm>
          <a:off x="1219836" y="1737360"/>
          <a:ext cx="9743185" cy="4535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5050">
                  <a:extLst>
                    <a:ext uri="{9D8B030D-6E8A-4147-A177-3AD203B41FA5}">
                      <a16:colId xmlns:a16="http://schemas.microsoft.com/office/drawing/2014/main" val="48440901"/>
                    </a:ext>
                  </a:extLst>
                </a:gridCol>
                <a:gridCol w="5188135">
                  <a:extLst>
                    <a:ext uri="{9D8B030D-6E8A-4147-A177-3AD203B41FA5}">
                      <a16:colId xmlns:a16="http://schemas.microsoft.com/office/drawing/2014/main" val="2056855685"/>
                    </a:ext>
                  </a:extLst>
                </a:gridCol>
              </a:tblGrid>
              <a:tr h="843270">
                <a:tc>
                  <a:txBody>
                    <a:bodyPr/>
                    <a:lstStyle/>
                    <a:p>
                      <a:r>
                        <a:rPr lang="en-US" sz="2200"/>
                        <a:t>Normal during steady exercise to experience: </a:t>
                      </a:r>
                    </a:p>
                  </a:txBody>
                  <a:tcPr marL="113955" marR="113955" marT="56978" marB="56978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NOT normal during steady exercise to experience: </a:t>
                      </a:r>
                    </a:p>
                  </a:txBody>
                  <a:tcPr marL="113955" marR="113955" marT="56978" marB="56978"/>
                </a:tc>
                <a:extLst>
                  <a:ext uri="{0D108BD9-81ED-4DB2-BD59-A6C34878D82A}">
                    <a16:rowId xmlns:a16="http://schemas.microsoft.com/office/drawing/2014/main" val="3881718790"/>
                  </a:ext>
                </a:extLst>
              </a:tr>
              <a:tr h="843270">
                <a:tc>
                  <a:txBody>
                    <a:bodyPr/>
                    <a:lstStyle/>
                    <a:p>
                      <a:r>
                        <a:rPr lang="en-US" sz="2200"/>
                        <a:t>Comfortable</a:t>
                      </a:r>
                    </a:p>
                  </a:txBody>
                  <a:tcPr marL="113955" marR="113955" marT="56978" marB="56978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Pain, pressure, or heaviness in your chest, jaw, shoulder, or arm</a:t>
                      </a:r>
                    </a:p>
                  </a:txBody>
                  <a:tcPr marL="113955" marR="113955" marT="56978" marB="56978"/>
                </a:tc>
                <a:extLst>
                  <a:ext uri="{0D108BD9-81ED-4DB2-BD59-A6C34878D82A}">
                    <a16:rowId xmlns:a16="http://schemas.microsoft.com/office/drawing/2014/main" val="2212100275"/>
                  </a:ext>
                </a:extLst>
              </a:tr>
              <a:tr h="501404">
                <a:tc>
                  <a:txBody>
                    <a:bodyPr/>
                    <a:lstStyle/>
                    <a:p>
                      <a:r>
                        <a:rPr lang="en-US" sz="2200"/>
                        <a:t>Aware of breathing</a:t>
                      </a:r>
                    </a:p>
                  </a:txBody>
                  <a:tcPr marL="113955" marR="113955" marT="56978" marB="56978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Dizzy/Lightheaded</a:t>
                      </a:r>
                    </a:p>
                  </a:txBody>
                  <a:tcPr marL="113955" marR="113955" marT="56978" marB="56978"/>
                </a:tc>
                <a:extLst>
                  <a:ext uri="{0D108BD9-81ED-4DB2-BD59-A6C34878D82A}">
                    <a16:rowId xmlns:a16="http://schemas.microsoft.com/office/drawing/2014/main" val="2919685005"/>
                  </a:ext>
                </a:extLst>
              </a:tr>
              <a:tr h="501404">
                <a:tc>
                  <a:txBody>
                    <a:bodyPr/>
                    <a:lstStyle/>
                    <a:p>
                      <a:r>
                        <a:rPr lang="en-US" sz="2200"/>
                        <a:t>Able to talk</a:t>
                      </a:r>
                    </a:p>
                  </a:txBody>
                  <a:tcPr marL="113955" marR="113955" marT="56978" marB="56978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Cold and clammy</a:t>
                      </a:r>
                    </a:p>
                  </a:txBody>
                  <a:tcPr marL="113955" marR="113955" marT="56978" marB="56978"/>
                </a:tc>
                <a:extLst>
                  <a:ext uri="{0D108BD9-81ED-4DB2-BD59-A6C34878D82A}">
                    <a16:rowId xmlns:a16="http://schemas.microsoft.com/office/drawing/2014/main" val="693034687"/>
                  </a:ext>
                </a:extLst>
              </a:tr>
              <a:tr h="843270">
                <a:tc>
                  <a:txBody>
                    <a:bodyPr/>
                    <a:lstStyle/>
                    <a:p>
                      <a:r>
                        <a:rPr lang="en-US" sz="2200"/>
                        <a:t>Slightly tired</a:t>
                      </a:r>
                    </a:p>
                  </a:txBody>
                  <a:tcPr marL="113955" marR="113955" marT="56978" marB="56978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Overwhelming amount of fatigue/weakness</a:t>
                      </a:r>
                    </a:p>
                  </a:txBody>
                  <a:tcPr marL="113955" marR="113955" marT="56978" marB="56978"/>
                </a:tc>
                <a:extLst>
                  <a:ext uri="{0D108BD9-81ED-4DB2-BD59-A6C34878D82A}">
                    <a16:rowId xmlns:a16="http://schemas.microsoft.com/office/drawing/2014/main" val="341319313"/>
                  </a:ext>
                </a:extLst>
              </a:tr>
              <a:tr h="501404">
                <a:tc>
                  <a:txBody>
                    <a:bodyPr/>
                    <a:lstStyle/>
                    <a:p>
                      <a:r>
                        <a:rPr lang="en-US" sz="2200"/>
                        <a:t>Dry or slightly sweaty</a:t>
                      </a:r>
                    </a:p>
                  </a:txBody>
                  <a:tcPr marL="113955" marR="113955" marT="56978" marB="56978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Nausea</a:t>
                      </a:r>
                    </a:p>
                  </a:txBody>
                  <a:tcPr marL="113955" marR="113955" marT="56978" marB="56978"/>
                </a:tc>
                <a:extLst>
                  <a:ext uri="{0D108BD9-81ED-4DB2-BD59-A6C34878D82A}">
                    <a16:rowId xmlns:a16="http://schemas.microsoft.com/office/drawing/2014/main" val="3029160181"/>
                  </a:ext>
                </a:extLst>
              </a:tr>
              <a:tr h="501404">
                <a:tc>
                  <a:txBody>
                    <a:bodyPr/>
                    <a:lstStyle/>
                    <a:p>
                      <a:r>
                        <a:rPr lang="en-US" sz="2200"/>
                        <a:t>Relaxed</a:t>
                      </a:r>
                    </a:p>
                  </a:txBody>
                  <a:tcPr marL="113955" marR="113955" marT="56978" marB="56978"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Anxiety</a:t>
                      </a:r>
                    </a:p>
                  </a:txBody>
                  <a:tcPr marL="113955" marR="113955" marT="56978" marB="56978"/>
                </a:tc>
                <a:extLst>
                  <a:ext uri="{0D108BD9-81ED-4DB2-BD59-A6C34878D82A}">
                    <a16:rowId xmlns:a16="http://schemas.microsoft.com/office/drawing/2014/main" val="1809587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131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6F98F0-8935-DB46-9B9B-AB55E04DA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dirty="0"/>
              <a:t>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F2F3C4-04F7-FA47-B0AB-364E8EDDB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US" dirty="0"/>
              <a:t>Heart disease is the second leading cause of death in both males and females in Canada. </a:t>
            </a:r>
          </a:p>
          <a:p>
            <a:r>
              <a:rPr lang="en-US" dirty="0"/>
              <a:t>Approximately 2.4 million Canadians live with </a:t>
            </a:r>
            <a:r>
              <a:rPr lang="en-US" i="1" dirty="0"/>
              <a:t>diagnosed</a:t>
            </a:r>
            <a:r>
              <a:rPr lang="en-US" dirty="0"/>
              <a:t> heart disease. </a:t>
            </a:r>
          </a:p>
          <a:p>
            <a:r>
              <a:rPr lang="en-US" dirty="0"/>
              <a:t>About 600,000 Canadians are living with heart failure.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28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B8D4D8-E59F-1445-941B-7385C0A72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dirty="0"/>
              <a:t>Managing Medications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A1630-795F-4E4F-92B0-0AADD7D87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r>
              <a:rPr lang="en-US" sz="3200" dirty="0"/>
              <a:t>Take medications at the same time each day. </a:t>
            </a:r>
          </a:p>
          <a:p>
            <a:r>
              <a:rPr lang="en-US" sz="3200" dirty="0"/>
              <a:t>Do not change how you take your medications on your own. </a:t>
            </a:r>
          </a:p>
          <a:p>
            <a:r>
              <a:rPr lang="en-US" sz="3200" dirty="0"/>
              <a:t>If you have a hard time remembering to take medications:</a:t>
            </a:r>
          </a:p>
          <a:p>
            <a:pPr lvl="1"/>
            <a:r>
              <a:rPr lang="en-US" sz="3200" dirty="0"/>
              <a:t>Buy a pill organizer</a:t>
            </a:r>
          </a:p>
          <a:p>
            <a:pPr lvl="1"/>
            <a:r>
              <a:rPr lang="en-US" sz="3200" dirty="0"/>
              <a:t>Ask the pharmacy for your medications to be put in blister packs</a:t>
            </a:r>
          </a:p>
          <a:p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341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51C47-6186-E149-AE46-5ABE50A53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dirty="0"/>
              <a:t>Managing Medications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19429-4E29-FB47-B136-CF9766151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 fontScale="85000" lnSpcReduction="10000"/>
          </a:bodyPr>
          <a:lstStyle/>
          <a:p>
            <a:pPr marL="285750">
              <a:spcAft>
                <a:spcPts val="600"/>
              </a:spcAft>
            </a:pPr>
            <a:r>
              <a:rPr lang="en-US" sz="3200" dirty="0"/>
              <a:t>Make a list of your medications and always carry the list with you (do not depend on a spouse or family member to have a list)</a:t>
            </a:r>
          </a:p>
          <a:p>
            <a:pPr marL="285750">
              <a:spcAft>
                <a:spcPts val="600"/>
              </a:spcAft>
            </a:pPr>
            <a:r>
              <a:rPr lang="en-US" sz="3200" dirty="0"/>
              <a:t>Watch for interactions with food and alcohol </a:t>
            </a:r>
          </a:p>
          <a:p>
            <a:pPr marL="742950" lvl="1">
              <a:spcAft>
                <a:spcPts val="600"/>
              </a:spcAft>
            </a:pPr>
            <a:r>
              <a:rPr lang="en-US" sz="3200" dirty="0"/>
              <a:t>Grapefruit can change the way some medications work, ex. Statins</a:t>
            </a:r>
          </a:p>
          <a:p>
            <a:pPr marL="742950" lvl="1">
              <a:spcAft>
                <a:spcPts val="600"/>
              </a:spcAft>
            </a:pPr>
            <a:r>
              <a:rPr lang="en-US" sz="3200" dirty="0"/>
              <a:t>Some medications need to be taken with food and some on an empty stomach </a:t>
            </a:r>
          </a:p>
          <a:p>
            <a:pPr marL="742950" lvl="1">
              <a:spcAft>
                <a:spcPts val="600"/>
              </a:spcAft>
            </a:pPr>
            <a:r>
              <a:rPr lang="en-US" sz="3200" dirty="0"/>
              <a:t>Alcohol can cause low blood pressure</a:t>
            </a:r>
          </a:p>
          <a:p>
            <a:pPr marL="1200150" lvl="2">
              <a:spcAft>
                <a:spcPts val="600"/>
              </a:spcAft>
            </a:pPr>
            <a:r>
              <a:rPr lang="en-US" sz="2800" dirty="0"/>
              <a:t>Try small amounts to see how your body reacts </a:t>
            </a:r>
          </a:p>
          <a:p>
            <a:pPr marL="1200150" lvl="2">
              <a:spcAft>
                <a:spcPts val="600"/>
              </a:spcAft>
            </a:pPr>
            <a:r>
              <a:rPr lang="en-US" sz="2800" dirty="0"/>
              <a:t>Men: &lt;14 drinks a week</a:t>
            </a:r>
          </a:p>
          <a:p>
            <a:pPr marL="1200150" lvl="2">
              <a:spcAft>
                <a:spcPts val="600"/>
              </a:spcAft>
            </a:pPr>
            <a:r>
              <a:rPr lang="en-US" sz="2800" dirty="0"/>
              <a:t>Women: &lt;9 drinks a week</a:t>
            </a:r>
          </a:p>
          <a:p>
            <a:endParaRPr lang="en-US" sz="20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59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6866EB-2B84-F24C-9558-55CBE516F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en-US" dirty="0"/>
              <a:t>Blood Pressure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CF40C38-08E0-4615-BD0A-E38CF03A0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0439"/>
            <a:ext cx="3427001" cy="3908586"/>
          </a:xfrm>
        </p:spPr>
        <p:txBody>
          <a:bodyPr>
            <a:normAutofit lnSpcReduction="10000"/>
          </a:bodyPr>
          <a:lstStyle/>
          <a:p>
            <a:endParaRPr lang="en-US" sz="1600" dirty="0"/>
          </a:p>
          <a:p>
            <a:r>
              <a:rPr lang="en-US" sz="1600" dirty="0"/>
              <a:t>Signs and symptoms of high blood pressure: fatigue, headache, vision problems.</a:t>
            </a:r>
          </a:p>
          <a:p>
            <a:r>
              <a:rPr lang="en-US" sz="1600" dirty="0"/>
              <a:t>Should have own blood pressure device – can be covered by some private insurance with a prescription from a physician. </a:t>
            </a:r>
          </a:p>
          <a:p>
            <a:r>
              <a:rPr lang="en-US" sz="1600" dirty="0"/>
              <a:t>Try to take your blood pressure at least once a week.</a:t>
            </a:r>
          </a:p>
          <a:p>
            <a:pPr lvl="1"/>
            <a:r>
              <a:rPr lang="en-US" sz="1200" dirty="0"/>
              <a:t>Before you visit your physician, you should measure your blood pressure morning and evening for 3 days.</a:t>
            </a:r>
            <a:endParaRPr lang="en-US" sz="1600" dirty="0"/>
          </a:p>
          <a:p>
            <a:r>
              <a:rPr lang="en-US" sz="1600" dirty="0"/>
              <a:t>Systolic should be &lt;130</a:t>
            </a:r>
          </a:p>
          <a:p>
            <a:r>
              <a:rPr lang="en-US" sz="1600" dirty="0"/>
              <a:t>Diastolic should be &lt;90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0E13C8D9-E144-414A-8EF3-DCA5F3F5A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757" y="661916"/>
            <a:ext cx="5474540" cy="55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09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40096-EE33-E74C-943A-630D83A67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Sexual Intercourse</a:t>
            </a:r>
          </a:p>
        </p:txBody>
      </p:sp>
      <p:sp>
        <p:nvSpPr>
          <p:cNvPr id="3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9353-75E4-F448-84D5-1B2CFF219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200"/>
              <a:t>Once your signs of heart failure are under control, you should be able to have an active and safe sex life. </a:t>
            </a:r>
          </a:p>
          <a:p>
            <a:r>
              <a:rPr lang="en-US" sz="2200"/>
              <a:t>Wait at least 1 hour after eating. </a:t>
            </a:r>
          </a:p>
          <a:p>
            <a:r>
              <a:rPr lang="en-US" sz="2200"/>
              <a:t>Stop and rest if you get short of breath or feel uncomfortable.</a:t>
            </a:r>
          </a:p>
          <a:p>
            <a:r>
              <a:rPr lang="en-US" sz="2200"/>
              <a:t>Share your fears, needs, desires, and wishes with your partner about having sex again.</a:t>
            </a:r>
          </a:p>
          <a:p>
            <a:pPr marL="0" indent="0">
              <a:buNone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633072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92237-C4D6-B245-8DB8-867998111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/>
              <a:t>Everyday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ED0E32-308E-4F1A-A897-44C494F416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999236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159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75830-A626-A743-8A9A-D166D43DA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How to Make Lifestyle Changes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67587C6-E4F9-448F-ADC9-7168E6FA9E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50385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3899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1CEA24-8518-4C08-A11E-B7E64FB31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07E8EF-D731-AB4F-B00A-337570F12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515" y="1416581"/>
            <a:ext cx="6092786" cy="212728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28AB17-F6FA-4C53-B3E3-D0A39D4A3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EFADC67-92A1-44FB-8691-D8CD71A21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AA74EAB-FD76-4F40-A962-CEADC3054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1425172"/>
            <a:ext cx="1469410" cy="4695345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Content Placeholder 4" descr="Thought outline">
            <a:extLst>
              <a:ext uri="{FF2B5EF4-FFF2-40B4-BE49-F238E27FC236}">
                <a16:creationId xmlns:a16="http://schemas.microsoft.com/office/drawing/2014/main" id="{FF0F88B0-850C-CC4C-BB2C-606458245B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899" y="2355650"/>
            <a:ext cx="3756276" cy="375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6481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D387E-6E05-4144-B5CB-1B898BF02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64EEA-0EEE-884C-9B37-A20DF112F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American Heart Association. (2017, May 31). </a:t>
            </a:r>
            <a:r>
              <a:rPr lang="en-CA" i="1" dirty="0"/>
              <a:t>Living with heart failure and managing advanced heart failure</a:t>
            </a:r>
            <a:r>
              <a:rPr lang="en-CA" dirty="0"/>
              <a:t>. </a:t>
            </a:r>
            <a:r>
              <a:rPr lang="en-CA" dirty="0">
                <a:hlinkClick r:id="rId2"/>
              </a:rPr>
              <a:t>https://www.heart.org/en/health-topics/heart-failure/living-with-heart-failure-and-managing-advanced-hf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Heart and Stroke Foundation. (2021). </a:t>
            </a:r>
            <a:r>
              <a:rPr lang="en-CA" i="1" dirty="0"/>
              <a:t>Heart failure</a:t>
            </a:r>
            <a:r>
              <a:rPr lang="en-CA" dirty="0"/>
              <a:t>. </a:t>
            </a:r>
            <a:r>
              <a:rPr lang="en-CA" dirty="0">
                <a:hlinkClick r:id="rId3"/>
              </a:rPr>
              <a:t>https://www.heartandstroke.ca/heart-disease/conditions/heart-failure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Mayo Clinic. (2021, July 21). </a:t>
            </a:r>
            <a:r>
              <a:rPr lang="en-CA" i="1" dirty="0"/>
              <a:t>Heart failure</a:t>
            </a:r>
            <a:r>
              <a:rPr lang="en-CA" dirty="0"/>
              <a:t>. </a:t>
            </a:r>
            <a:r>
              <a:rPr lang="en-CA" dirty="0">
                <a:hlinkClick r:id="rId4"/>
              </a:rPr>
              <a:t>https://www.mayoclinic.org/diseases-conditions/heart-failure/diagnosis-treatment/drc-20373148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35187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4B7E-68CF-604C-A19C-CC3CB73C8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Surgery and Device Therapy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EC587-3499-A145-A3F6-6F3C6AAE6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/>
          </a:bodyPr>
          <a:lstStyle/>
          <a:p>
            <a:r>
              <a:rPr lang="en-US" dirty="0"/>
              <a:t>Depending on the severity, your doctor may recommend surgery. People with heart failure may be considered for: </a:t>
            </a:r>
          </a:p>
          <a:p>
            <a:pPr lvl="1"/>
            <a:r>
              <a:rPr lang="en-US" sz="2800" dirty="0"/>
              <a:t>Coronary bypass surgery</a:t>
            </a:r>
          </a:p>
          <a:p>
            <a:pPr lvl="1"/>
            <a:r>
              <a:rPr lang="en-US" sz="2800" dirty="0"/>
              <a:t>Heart valve repair/replacement</a:t>
            </a:r>
          </a:p>
          <a:p>
            <a:pPr lvl="1"/>
            <a:r>
              <a:rPr lang="en-US" sz="2800" dirty="0"/>
              <a:t>Bi-ventricular pacing (pacemaker that paces both left and right-sided chambers of the heart)</a:t>
            </a:r>
          </a:p>
          <a:p>
            <a:pPr lvl="1"/>
            <a:r>
              <a:rPr lang="en-US" sz="2800" dirty="0"/>
              <a:t>Implantable cardioverter defibrillator (ICD)</a:t>
            </a:r>
          </a:p>
          <a:p>
            <a:pPr lvl="1"/>
            <a:r>
              <a:rPr lang="en-US" sz="2800" dirty="0"/>
              <a:t>Heart transplantation </a:t>
            </a:r>
          </a:p>
        </p:txBody>
      </p:sp>
    </p:spTree>
    <p:extLst>
      <p:ext uri="{BB962C8B-B14F-4D97-AF65-F5344CB8AC3E}">
        <p14:creationId xmlns:p14="http://schemas.microsoft.com/office/powerpoint/2010/main" val="16490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6D757-8C50-5044-9CEF-0FB52FCB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dirty="0"/>
              <a:t>Understanding the Heart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1412F-7BA6-2746-B3F1-F1DCA7368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Autofit/>
          </a:bodyPr>
          <a:lstStyle/>
          <a:p>
            <a:r>
              <a:rPr lang="en-US" sz="2400" dirty="0"/>
              <a:t>Your body needs a constant supply of oxygen. </a:t>
            </a:r>
          </a:p>
          <a:p>
            <a:r>
              <a:rPr lang="en-US" sz="2400" dirty="0"/>
              <a:t>Arteries carry oxygen rich blood to the heart. </a:t>
            </a:r>
          </a:p>
          <a:p>
            <a:r>
              <a:rPr lang="en-US" sz="2400" dirty="0"/>
              <a:t>Veins carry blood back to the heart and lungs to pick up more oxygen. </a:t>
            </a:r>
          </a:p>
          <a:p>
            <a:r>
              <a:rPr lang="en-US" sz="2400" dirty="0"/>
              <a:t>Coronary arteries carry oxygen rich blood to the heart. </a:t>
            </a:r>
          </a:p>
          <a:p>
            <a:r>
              <a:rPr lang="en-US" sz="2400" dirty="0"/>
              <a:t>Coronary arteries deliver 250mL of oxygenated blood to the heart, each minute= 360,000mL/day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CD1613-9D53-E84A-AAC2-DCBDE6A1DF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84" r="1782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F98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310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FF148-8B85-DD4A-B75C-88F119AAF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dirty="0"/>
              <a:t>What is Heart Failure?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6FC6E-8A53-0645-95A0-F99415297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A condition that develops after the heart becomes damaged or weakened. </a:t>
            </a:r>
          </a:p>
          <a:p>
            <a:r>
              <a:rPr lang="en-US" sz="2400" dirty="0"/>
              <a:t>Occurs when the pumping action of the heart is not strong enough to move the blood. </a:t>
            </a:r>
          </a:p>
          <a:p>
            <a:r>
              <a:rPr lang="en-US" sz="2400" dirty="0"/>
              <a:t>Can cause fluid to back up into your lungs and in other parts of the body such as your ankles. </a:t>
            </a:r>
          </a:p>
          <a:p>
            <a:r>
              <a:rPr lang="en-US" sz="2400" dirty="0"/>
              <a:t>There is no cure, however, lifestyle modifications and treatment options can help manage your condition.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Heart with Pulse">
            <a:extLst>
              <a:ext uri="{FF2B5EF4-FFF2-40B4-BE49-F238E27FC236}">
                <a16:creationId xmlns:a16="http://schemas.microsoft.com/office/drawing/2014/main" id="{A5313584-6A30-47DD-B00A-EB782C593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0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7F3B9-D2CE-1945-8DF3-425B78D78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/>
              <a:t>Causes of Heart Failure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747F1-4F38-8346-9C3B-8A677AB3C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dirty="0"/>
              <a:t>Most common cause is damage to the heart muscle caused by a heart attack </a:t>
            </a:r>
          </a:p>
          <a:p>
            <a:r>
              <a:rPr lang="en-US" dirty="0"/>
              <a:t>Second most common cause is high blood pressure. </a:t>
            </a:r>
          </a:p>
          <a:p>
            <a:r>
              <a:rPr lang="en-US" dirty="0"/>
              <a:t>Less common causes include heart valve disease, myocarditis, excessive use of alcohol or drugs, diabetes, and obesity</a:t>
            </a:r>
          </a:p>
        </p:txBody>
      </p:sp>
    </p:spTree>
    <p:extLst>
      <p:ext uri="{BB962C8B-B14F-4D97-AF65-F5344CB8AC3E}">
        <p14:creationId xmlns:p14="http://schemas.microsoft.com/office/powerpoint/2010/main" val="949085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E93259-2E19-8045-94EE-53DB842BF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5100"/>
              <a:t>Signs and Symptoms of Heart Failure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487A0-BD82-E346-BA6D-395B2C26A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Autofit/>
          </a:bodyPr>
          <a:lstStyle/>
          <a:p>
            <a:r>
              <a:rPr lang="en-US" sz="2000" dirty="0"/>
              <a:t>Shortness of breath (especially when laying flat)</a:t>
            </a:r>
          </a:p>
          <a:p>
            <a:pPr lvl="1"/>
            <a:r>
              <a:rPr lang="en-US" sz="2000" dirty="0"/>
              <a:t>You find it easier to sleep by adding pillows or sitting up in a chair </a:t>
            </a:r>
          </a:p>
          <a:p>
            <a:r>
              <a:rPr lang="en-US" sz="2000" dirty="0"/>
              <a:t>Sudden weight gain (more than 3lbs over 1-2 days)</a:t>
            </a:r>
          </a:p>
          <a:p>
            <a:r>
              <a:rPr lang="en-US" sz="2000" dirty="0"/>
              <a:t>Fatigue</a:t>
            </a:r>
          </a:p>
          <a:p>
            <a:r>
              <a:rPr lang="en-US" sz="2000" dirty="0"/>
              <a:t>Bloating or feeling full all the time</a:t>
            </a:r>
          </a:p>
          <a:p>
            <a:r>
              <a:rPr lang="en-US" sz="2000" dirty="0"/>
              <a:t>Increased swelling at the ankles, feet, legs or abdomen</a:t>
            </a:r>
          </a:p>
          <a:p>
            <a:r>
              <a:rPr lang="en-US" sz="2000" dirty="0"/>
              <a:t>Increased urination at night</a:t>
            </a:r>
          </a:p>
          <a:p>
            <a:pPr lvl="1"/>
            <a:r>
              <a:rPr lang="en-US" sz="2000" dirty="0"/>
              <a:t>Gravity causes more blood flow to the kidneys when you are lying down.</a:t>
            </a:r>
          </a:p>
        </p:txBody>
      </p:sp>
    </p:spTree>
    <p:extLst>
      <p:ext uri="{BB962C8B-B14F-4D97-AF65-F5344CB8AC3E}">
        <p14:creationId xmlns:p14="http://schemas.microsoft.com/office/powerpoint/2010/main" val="1822772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4CE77-4EAB-8B46-AD4A-A75FB7FB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Heart Failure Zones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65601C-04B5-4AE0-8300-C95A72ECD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54335F0A-D1A4-1A4C-8A8A-D0B007FB74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0367348"/>
              </p:ext>
            </p:extLst>
          </p:nvPr>
        </p:nvGraphicFramePr>
        <p:xfrm>
          <a:off x="1290685" y="1863801"/>
          <a:ext cx="9610630" cy="4440748"/>
        </p:xfrm>
        <a:graphic>
          <a:graphicData uri="http://schemas.openxmlformats.org/drawingml/2006/table">
            <a:tbl>
              <a:tblPr firstRow="1" bandRow="1">
                <a:solidFill>
                  <a:srgbClr val="FD5C45"/>
                </a:solidFill>
                <a:tableStyleId>{0505E3EF-67EA-436B-97B2-0124C06EBD24}</a:tableStyleId>
              </a:tblPr>
              <a:tblGrid>
                <a:gridCol w="3166817">
                  <a:extLst>
                    <a:ext uri="{9D8B030D-6E8A-4147-A177-3AD203B41FA5}">
                      <a16:colId xmlns:a16="http://schemas.microsoft.com/office/drawing/2014/main" val="2045818480"/>
                    </a:ext>
                  </a:extLst>
                </a:gridCol>
                <a:gridCol w="6443813">
                  <a:extLst>
                    <a:ext uri="{9D8B030D-6E8A-4147-A177-3AD203B41FA5}">
                      <a16:colId xmlns:a16="http://schemas.microsoft.com/office/drawing/2014/main" val="2384818086"/>
                    </a:ext>
                  </a:extLst>
                </a:gridCol>
              </a:tblGrid>
              <a:tr h="884747">
                <a:tc>
                  <a:txBody>
                    <a:bodyPr/>
                    <a:lstStyle/>
                    <a:p>
                      <a:pPr algn="ctr"/>
                      <a:r>
                        <a:rPr lang="en-US" sz="2600" b="1"/>
                        <a:t>Green Zone</a:t>
                      </a:r>
                    </a:p>
                  </a:txBody>
                  <a:tcPr marL="85072" marR="85072" marT="42536" marB="4253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/>
                        <a:t>No shortness of breath or chest discomfort.</a:t>
                      </a:r>
                    </a:p>
                    <a:p>
                      <a:r>
                        <a:rPr lang="en-US" sz="1700"/>
                        <a:t>No swelling in feet, ankles, legs, or stomach.</a:t>
                      </a:r>
                    </a:p>
                    <a:p>
                      <a:r>
                        <a:rPr lang="en-US" sz="1700"/>
                        <a:t>No weight gain of more than 4lbs over 2 days in a row.</a:t>
                      </a:r>
                    </a:p>
                  </a:txBody>
                  <a:tcPr marL="85072" marR="85072" marT="42536" marB="4253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231155"/>
                  </a:ext>
                </a:extLst>
              </a:tr>
              <a:tr h="1905608">
                <a:tc>
                  <a:txBody>
                    <a:bodyPr/>
                    <a:lstStyle/>
                    <a:p>
                      <a:pPr algn="ctr"/>
                      <a:r>
                        <a:rPr lang="en-US" sz="2600" b="1"/>
                        <a:t>Yellow Zone</a:t>
                      </a:r>
                    </a:p>
                  </a:txBody>
                  <a:tcPr marL="85072" marR="85072" marT="42536" marB="42536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/>
                        <a:t>You feel more short of breath than usual. You find it easier to sleep by adding pillows. </a:t>
                      </a:r>
                    </a:p>
                    <a:p>
                      <a:r>
                        <a:rPr lang="en-US" sz="1700" b="1"/>
                        <a:t>You have increased swelling in your feet, ankles, legs, or stomach. </a:t>
                      </a:r>
                    </a:p>
                    <a:p>
                      <a:r>
                        <a:rPr lang="en-US" sz="1700" b="1"/>
                        <a:t>You gain more than 4lbs over 2 days in a row.</a:t>
                      </a:r>
                    </a:p>
                    <a:p>
                      <a:r>
                        <a:rPr lang="en-US" sz="1700" b="1"/>
                        <a:t>You have vomiting/diarrhea that lasts more than 2 days. </a:t>
                      </a:r>
                    </a:p>
                    <a:p>
                      <a:endParaRPr lang="en-US" sz="1700"/>
                    </a:p>
                  </a:txBody>
                  <a:tcPr marL="85072" marR="85072" marT="42536" marB="42536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690799"/>
                  </a:ext>
                </a:extLst>
              </a:tr>
              <a:tr h="1650393">
                <a:tc>
                  <a:txBody>
                    <a:bodyPr/>
                    <a:lstStyle/>
                    <a:p>
                      <a:pPr algn="ctr"/>
                      <a:r>
                        <a:rPr lang="en-US" sz="2600" b="1"/>
                        <a:t>Red Zone</a:t>
                      </a:r>
                    </a:p>
                  </a:txBody>
                  <a:tcPr marL="85072" marR="85072" marT="42536" marB="42536">
                    <a:solidFill>
                      <a:srgbClr val="FF5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/>
                        <a:t>You are struggling to breathe. </a:t>
                      </a:r>
                    </a:p>
                    <a:p>
                      <a:r>
                        <a:rPr lang="en-US" sz="1700" b="1"/>
                        <a:t>Shortness of breath does not go away while sitting. </a:t>
                      </a:r>
                    </a:p>
                    <a:p>
                      <a:r>
                        <a:rPr lang="en-US" sz="1700" b="1"/>
                        <a:t>You have a fast heartbeat that does not slow down with rest. </a:t>
                      </a:r>
                    </a:p>
                    <a:p>
                      <a:r>
                        <a:rPr lang="en-US" sz="1700" b="1"/>
                        <a:t>You have chest pain that will not go away with rest or nitroglycerine. </a:t>
                      </a:r>
                    </a:p>
                    <a:p>
                      <a:r>
                        <a:rPr lang="en-US" sz="1700" b="1"/>
                        <a:t>You are feeling confused/you have fainted. </a:t>
                      </a:r>
                    </a:p>
                  </a:txBody>
                  <a:tcPr marL="85072" marR="85072" marT="42536" marB="42536">
                    <a:solidFill>
                      <a:srgbClr val="FF5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900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000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799903-48D5-4A31-A1A2-541072D97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8EFFF109-FC58-4FD3-BE05-9775A1310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508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E1B96AD6-92A9-4273-A62B-96A1C3E0B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3EA10D-80C6-4C42-8C2F-5A93AACCC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/>
              <a:t>Diagnostic Testing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0204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AA6E4-382B-394F-A901-B409FACE0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r>
              <a:rPr lang="en-US" sz="2000" dirty="0"/>
              <a:t>Blood tests to check certain enzymes and kidney function.</a:t>
            </a:r>
          </a:p>
          <a:p>
            <a:r>
              <a:rPr lang="en-US" sz="2000" dirty="0"/>
              <a:t>Chest x-ray to look at the size of your heart.</a:t>
            </a:r>
          </a:p>
          <a:p>
            <a:r>
              <a:rPr lang="en-US" sz="2000" dirty="0"/>
              <a:t>Electrocardiogram to look at the electrical activity of your heart.</a:t>
            </a:r>
          </a:p>
          <a:p>
            <a:r>
              <a:rPr lang="en-US" sz="2000" dirty="0"/>
              <a:t>Exercise stress test to look at how your heart responds to exercise.</a:t>
            </a:r>
          </a:p>
          <a:p>
            <a:r>
              <a:rPr lang="en-US" sz="2000" dirty="0"/>
              <a:t>Nuclear medicine scan to look at the pumping of your heart.</a:t>
            </a:r>
          </a:p>
          <a:p>
            <a:r>
              <a:rPr lang="en-US" sz="2000" dirty="0"/>
              <a:t>Angiogram to check for blockages in the arteries.</a:t>
            </a:r>
          </a:p>
          <a:p>
            <a:r>
              <a:rPr lang="en-US" sz="2000" dirty="0"/>
              <a:t>Echocardiogram to look at the movements of your heart and measure ejection fraction.</a:t>
            </a:r>
          </a:p>
        </p:txBody>
      </p:sp>
    </p:spTree>
    <p:extLst>
      <p:ext uri="{BB962C8B-B14F-4D97-AF65-F5344CB8AC3E}">
        <p14:creationId xmlns:p14="http://schemas.microsoft.com/office/powerpoint/2010/main" val="2811485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D53D5F-7A1D-6946-AC3E-BFEFE9A86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en-US" dirty="0"/>
              <a:t>Ejection Fraction </a:t>
            </a:r>
          </a:p>
        </p:txBody>
      </p:sp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43E7CCB-27F9-A744-895E-382DA72BD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457" y="1702043"/>
            <a:ext cx="6155141" cy="3477654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9460217-CE85-4995-9BAA-A329D86732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623563"/>
              </p:ext>
            </p:extLst>
          </p:nvPr>
        </p:nvGraphicFramePr>
        <p:xfrm>
          <a:off x="862366" y="2194102"/>
          <a:ext cx="3427001" cy="3908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52994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14074</TotalTime>
  <Words>1811</Words>
  <Application>Microsoft Macintosh PowerPoint</Application>
  <PresentationFormat>Widescreen</PresentationFormat>
  <Paragraphs>236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Helvetica Neue Medium</vt:lpstr>
      <vt:lpstr>Office Theme</vt:lpstr>
      <vt:lpstr>Heart Failure </vt:lpstr>
      <vt:lpstr>Statistics</vt:lpstr>
      <vt:lpstr>Understanding the Heart</vt:lpstr>
      <vt:lpstr>What is Heart Failure?</vt:lpstr>
      <vt:lpstr>Causes of Heart Failure </vt:lpstr>
      <vt:lpstr>Signs and Symptoms of Heart Failure </vt:lpstr>
      <vt:lpstr>Heart Failure Zones </vt:lpstr>
      <vt:lpstr>Diagnostic Testing </vt:lpstr>
      <vt:lpstr>Ejection Fraction </vt:lpstr>
      <vt:lpstr>Treatment </vt:lpstr>
      <vt:lpstr>Managing HF- Weight Check In </vt:lpstr>
      <vt:lpstr>Managing HF-Limiting Sodium</vt:lpstr>
      <vt:lpstr>Managing HF-Limiting Fluid </vt:lpstr>
      <vt:lpstr>Managing HF- Potassium </vt:lpstr>
      <vt:lpstr>Managing HF- Potassium </vt:lpstr>
      <vt:lpstr>Exercise </vt:lpstr>
      <vt:lpstr>Intensity Chart </vt:lpstr>
      <vt:lpstr>Tips for Exercise </vt:lpstr>
      <vt:lpstr>Exercise Safety</vt:lpstr>
      <vt:lpstr>Managing Medications </vt:lpstr>
      <vt:lpstr>Managing Medications </vt:lpstr>
      <vt:lpstr>Blood Pressure </vt:lpstr>
      <vt:lpstr>Sexual Intercourse</vt:lpstr>
      <vt:lpstr>Everyday </vt:lpstr>
      <vt:lpstr>How to Make Lifestyle Changes</vt:lpstr>
      <vt:lpstr>Questions?</vt:lpstr>
      <vt:lpstr>References </vt:lpstr>
      <vt:lpstr>Surgery and Device Therapy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with Heart Failure </dc:title>
  <dc:creator>Kassy Mcmahon</dc:creator>
  <cp:lastModifiedBy>Kassy Mcmahon</cp:lastModifiedBy>
  <cp:revision>33</cp:revision>
  <dcterms:created xsi:type="dcterms:W3CDTF">2021-08-11T14:51:32Z</dcterms:created>
  <dcterms:modified xsi:type="dcterms:W3CDTF">2021-08-26T01:30:09Z</dcterms:modified>
</cp:coreProperties>
</file>